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nton" charset="1" panose="00000500000000000000"/>
      <p:regular r:id="rId16"/>
    </p:embeddedFont>
    <p:embeddedFont>
      <p:font typeface="Proxima Nova Bold" charset="1" panose="02000506030000020004"/>
      <p:regular r:id="rId17"/>
    </p:embeddedFont>
    <p:embeddedFont>
      <p:font typeface="Open Sans 2" charset="1" panose="00000000000000000000"/>
      <p:regular r:id="rId18"/>
    </p:embeddedFont>
    <p:embeddedFont>
      <p:font typeface="Open Sans 2 Bold" charset="1" panose="00000000000000000000"/>
      <p:regular r:id="rId19"/>
    </p:embeddedFont>
    <p:embeddedFont>
      <p:font typeface="Montserrat Bold" charset="1" panose="00000800000000000000"/>
      <p:regular r:id="rId20"/>
    </p:embeddedFont>
    <p:embeddedFont>
      <p:font typeface="Montserrat" charset="1" panose="00000500000000000000"/>
      <p:regular r:id="rId21"/>
    </p:embeddedFont>
    <p:embeddedFont>
      <p:font typeface="Open Sans 1 Bold" charset="1" panose="020B0806030504020204"/>
      <p:regular r:id="rId22"/>
    </p:embeddedFont>
    <p:embeddedFont>
      <p:font typeface="Montserrat Medium" charset="1" panose="00000600000000000000"/>
      <p:regular r:id="rId23"/>
    </p:embeddedFont>
    <p:embeddedFont>
      <p:font typeface="Alice" charset="1" panose="000005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6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3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4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5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5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6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7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18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21.png" Type="http://schemas.openxmlformats.org/officeDocument/2006/relationships/image"/><Relationship Id="rId13" Target="../media/image22.svg" Type="http://schemas.openxmlformats.org/officeDocument/2006/relationships/image"/><Relationship Id="rId14" Target="../media/image23.png" Type="http://schemas.openxmlformats.org/officeDocument/2006/relationships/image"/><Relationship Id="rId15" Target="../media/image24.svg" Type="http://schemas.openxmlformats.org/officeDocument/2006/relationships/image"/><Relationship Id="rId16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7934325" cy="10287000"/>
            <a:chOff x="0" y="0"/>
            <a:chExt cx="10579100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21076" t="0" r="21076" b="0"/>
            <a:stretch>
              <a:fillRect/>
            </a:stretch>
          </p:blipFill>
          <p:spPr>
            <a:xfrm flipH="false" flipV="false">
              <a:off x="0" y="0"/>
              <a:ext cx="10579100" cy="1371600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9144000" y="1791861"/>
            <a:ext cx="1496914" cy="394551"/>
            <a:chOff x="0" y="0"/>
            <a:chExt cx="1678175" cy="4423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8175" cy="442327"/>
            </a:xfrm>
            <a:custGeom>
              <a:avLst/>
              <a:gdLst/>
              <a:ahLst/>
              <a:cxnLst/>
              <a:rect r="r" b="b" t="t" l="l"/>
              <a:pathLst>
                <a:path h="442327" w="1678175">
                  <a:moveTo>
                    <a:pt x="1474975" y="0"/>
                  </a:moveTo>
                  <a:cubicBezTo>
                    <a:pt x="1587200" y="0"/>
                    <a:pt x="1678175" y="99018"/>
                    <a:pt x="1678175" y="221164"/>
                  </a:cubicBezTo>
                  <a:cubicBezTo>
                    <a:pt x="1678175" y="343309"/>
                    <a:pt x="1587200" y="442327"/>
                    <a:pt x="1474975" y="442327"/>
                  </a:cubicBezTo>
                  <a:lnTo>
                    <a:pt x="203200" y="442327"/>
                  </a:lnTo>
                  <a:cubicBezTo>
                    <a:pt x="90976" y="442327"/>
                    <a:pt x="0" y="343309"/>
                    <a:pt x="0" y="221164"/>
                  </a:cubicBezTo>
                  <a:cubicBezTo>
                    <a:pt x="0" y="9901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D0E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78175" cy="480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0640914" y="1989137"/>
            <a:ext cx="3626498" cy="0"/>
          </a:xfrm>
          <a:prstGeom prst="line">
            <a:avLst/>
          </a:prstGeom>
          <a:ln cap="flat" w="38100">
            <a:solidFill>
              <a:srgbClr val="ED0E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8368328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513900" y="8368328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883800" y="8368328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06284" r="0" b="-108956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144000" y="2395872"/>
            <a:ext cx="7562408" cy="4333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66"/>
              </a:lnSpc>
            </a:pPr>
            <a:r>
              <a:rPr lang="en-US" sz="8261" spc="322">
                <a:solidFill>
                  <a:srgbClr val="3E081E"/>
                </a:solidFill>
                <a:latin typeface="Anton"/>
                <a:ea typeface="Anton"/>
                <a:cs typeface="Anton"/>
                <a:sym typeface="Anton"/>
              </a:rPr>
              <a:t>UNDERSTANDING THE NURSING PROCESS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44000" y="7314061"/>
            <a:ext cx="8115300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0"/>
              </a:lnSpc>
            </a:pPr>
            <a:r>
              <a:rPr lang="en-US" sz="3000" spc="-81" b="true">
                <a:solidFill>
                  <a:srgbClr val="3E081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Comprehensive Guide to the Core of Effective Nursing Care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5471160"/>
            <a:chOff x="0" y="0"/>
            <a:chExt cx="24384000" cy="729488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27548" r="0" b="27548"/>
            <a:stretch>
              <a:fillRect/>
            </a:stretch>
          </p:blipFill>
          <p:spPr>
            <a:xfrm flipH="false" flipV="false">
              <a:off x="0" y="0"/>
              <a:ext cx="24384000" cy="7294880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629713" y="3994905"/>
            <a:ext cx="12629587" cy="5696028"/>
            <a:chOff x="0" y="0"/>
            <a:chExt cx="3326311" cy="150018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26311" cy="1500188"/>
            </a:xfrm>
            <a:custGeom>
              <a:avLst/>
              <a:gdLst/>
              <a:ahLst/>
              <a:cxnLst/>
              <a:rect r="r" b="b" t="t" l="l"/>
              <a:pathLst>
                <a:path h="1500188" w="3326311">
                  <a:moveTo>
                    <a:pt x="0" y="0"/>
                  </a:moveTo>
                  <a:lnTo>
                    <a:pt x="3326311" y="0"/>
                  </a:lnTo>
                  <a:lnTo>
                    <a:pt x="3326311" y="1500188"/>
                  </a:lnTo>
                  <a:lnTo>
                    <a:pt x="0" y="1500188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326311" cy="15382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008622" y="3994905"/>
            <a:ext cx="1483284" cy="1740158"/>
            <a:chOff x="0" y="0"/>
            <a:chExt cx="390659" cy="45831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0659" cy="458313"/>
            </a:xfrm>
            <a:custGeom>
              <a:avLst/>
              <a:gdLst/>
              <a:ahLst/>
              <a:cxnLst/>
              <a:rect r="r" b="b" t="t" l="l"/>
              <a:pathLst>
                <a:path h="458313" w="390659">
                  <a:moveTo>
                    <a:pt x="0" y="0"/>
                  </a:moveTo>
                  <a:lnTo>
                    <a:pt x="390659" y="0"/>
                  </a:lnTo>
                  <a:lnTo>
                    <a:pt x="390659" y="458313"/>
                  </a:lnTo>
                  <a:lnTo>
                    <a:pt x="0" y="458313"/>
                  </a:lnTo>
                  <a:close/>
                </a:path>
              </a:pathLst>
            </a:custGeom>
            <a:solidFill>
              <a:srgbClr val="ED0E64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390659" cy="496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5265766" y="4436110"/>
            <a:ext cx="11767149" cy="764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217" spc="20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What is the Nursing Process?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27066" y="4371271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9"/>
              </a:lnSpc>
            </a:pPr>
            <a:r>
              <a:rPr lang="en-US" sz="6999" spc="27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47013" y="6390418"/>
            <a:ext cx="11394987" cy="88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sz="2800" spc="-75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“The nursing process is a systematic, patient-centered, and goal-oriented approach to providing quality nursing care”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63037" y="7716004"/>
            <a:ext cx="11394987" cy="438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3584"/>
              </a:lnSpc>
              <a:buFont typeface="Arial"/>
              <a:buChar char="•"/>
            </a:pPr>
            <a:r>
              <a:rPr lang="en-US" sz="2800" spc="-75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Focuses on addressing patient needs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247013" y="8230261"/>
            <a:ext cx="11394987" cy="438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3584"/>
              </a:lnSpc>
              <a:buFont typeface="Arial"/>
              <a:buChar char="•"/>
            </a:pPr>
            <a:r>
              <a:rPr lang="en-US" sz="2800" spc="-75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Based on critical thinking and evidence-based practice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247013" y="5875941"/>
            <a:ext cx="11394987" cy="438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sz="2800" spc="-75" b="true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Definition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B2B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875681" y="2082139"/>
            <a:ext cx="6129724" cy="6122721"/>
            <a:chOff x="0" y="0"/>
            <a:chExt cx="8172966" cy="816362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16649" t="0" r="16649" b="0"/>
            <a:stretch>
              <a:fillRect/>
            </a:stretch>
          </p:blipFill>
          <p:spPr>
            <a:xfrm flipH="false" flipV="false">
              <a:off x="0" y="0"/>
              <a:ext cx="8172966" cy="816362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6235326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6052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75125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131309" y="2082139"/>
            <a:ext cx="9496530" cy="7686080"/>
            <a:chOff x="0" y="0"/>
            <a:chExt cx="15131245" cy="1224657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131245" cy="12246574"/>
            </a:xfrm>
            <a:custGeom>
              <a:avLst/>
              <a:gdLst/>
              <a:ahLst/>
              <a:cxnLst/>
              <a:rect r="r" b="b" t="t" l="l"/>
              <a:pathLst>
                <a:path h="12246574" w="15131245">
                  <a:moveTo>
                    <a:pt x="0" y="0"/>
                  </a:moveTo>
                  <a:lnTo>
                    <a:pt x="0" y="12246574"/>
                  </a:lnTo>
                  <a:lnTo>
                    <a:pt x="15131245" y="12246574"/>
                  </a:lnTo>
                  <a:lnTo>
                    <a:pt x="15131245" y="0"/>
                  </a:lnTo>
                  <a:lnTo>
                    <a:pt x="0" y="0"/>
                  </a:lnTo>
                  <a:close/>
                  <a:moveTo>
                    <a:pt x="15070285" y="12185614"/>
                  </a:moveTo>
                  <a:lnTo>
                    <a:pt x="59690" y="12185614"/>
                  </a:lnTo>
                  <a:lnTo>
                    <a:pt x="59690" y="59690"/>
                  </a:lnTo>
                  <a:lnTo>
                    <a:pt x="15070285" y="59690"/>
                  </a:lnTo>
                  <a:lnTo>
                    <a:pt x="15070285" y="12185614"/>
                  </a:lnTo>
                  <a:close/>
                </a:path>
              </a:pathLst>
            </a:custGeom>
            <a:solidFill>
              <a:srgbClr val="00B2BD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496823" y="3643361"/>
            <a:ext cx="7536296" cy="58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6"/>
              </a:lnSpc>
            </a:pPr>
            <a:r>
              <a:rPr lang="en-US" sz="4049" spc="157">
                <a:solidFill>
                  <a:srgbClr val="007076"/>
                </a:solidFill>
                <a:latin typeface="Anton"/>
                <a:ea typeface="Anton"/>
                <a:cs typeface="Anton"/>
                <a:sym typeface="Anton"/>
              </a:rPr>
              <a:t>Steps of the Nursing Process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96823" y="2589261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385841" y="4285448"/>
            <a:ext cx="8618927" cy="5014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4452"/>
              </a:lnSpc>
              <a:buFont typeface="Arial"/>
              <a:buChar char="•"/>
            </a:pPr>
            <a:r>
              <a:rPr lang="en-US" b="true" sz="2800" spc="-75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Assessment</a:t>
            </a: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Gathering comprehensive patient data.</a:t>
            </a:r>
          </a:p>
          <a:p>
            <a:pPr algn="l" marL="604521" indent="-302261" lvl="1">
              <a:lnSpc>
                <a:spcPts val="4452"/>
              </a:lnSpc>
              <a:buFont typeface="Arial"/>
              <a:buChar char="•"/>
            </a:pPr>
            <a:r>
              <a:rPr lang="en-US" b="true" sz="2800" spc="-75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Diagnosis</a:t>
            </a: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Identifying health issues based on data.</a:t>
            </a:r>
          </a:p>
          <a:p>
            <a:pPr algn="l" marL="604521" indent="-302261" lvl="1">
              <a:lnSpc>
                <a:spcPts val="4452"/>
              </a:lnSpc>
              <a:buFont typeface="Arial"/>
              <a:buChar char="•"/>
            </a:pPr>
            <a:r>
              <a:rPr lang="en-US" b="true" sz="2800" spc="-75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Planning</a:t>
            </a: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Setting measurable goals and interventions.</a:t>
            </a:r>
          </a:p>
          <a:p>
            <a:pPr algn="l" marL="604521" indent="-302261" lvl="1">
              <a:lnSpc>
                <a:spcPts val="4452"/>
              </a:lnSpc>
              <a:buFont typeface="Arial"/>
              <a:buChar char="•"/>
            </a:pPr>
            <a:r>
              <a:rPr lang="en-US" b="true" sz="2800" spc="-75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Implementation</a:t>
            </a: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Executing the care plan.</a:t>
            </a:r>
          </a:p>
          <a:p>
            <a:pPr algn="l" marL="604521" indent="-302261" lvl="1">
              <a:lnSpc>
                <a:spcPts val="4452"/>
              </a:lnSpc>
              <a:buFont typeface="Arial"/>
              <a:buChar char="•"/>
            </a:pPr>
            <a:r>
              <a:rPr lang="en-US" b="true" sz="2800" spc="-75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Evaluation</a:t>
            </a:r>
            <a:r>
              <a:rPr lang="en-US" sz="2800" spc="-7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 Assessing the effectiveness of interventions.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095" r="0" b="1095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91474"/>
            <a:ext cx="8684597" cy="465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5"/>
              </a:lnSpc>
            </a:pPr>
            <a:r>
              <a:rPr lang="en-US" sz="3187" spc="124" b="true">
                <a:solidFill>
                  <a:srgbClr val="00707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Characteristics of the Nursing Process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31191" y="4311872"/>
            <a:ext cx="8684597" cy="2527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Systematic and organized.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Patient-centered.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Dynamic and adaptable.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Goal-oriented and result-driven.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Based on critical thinking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095" r="0" b="1095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81949"/>
            <a:ext cx="7661161" cy="472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169" spc="123" b="true">
                <a:solidFill>
                  <a:srgbClr val="00707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Nursing Assessment Process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4019161"/>
            <a:ext cx="7020402" cy="2096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78" indent="-244339" lvl="1">
              <a:lnSpc>
                <a:spcPts val="4210"/>
              </a:lnSpc>
              <a:buFont typeface="Arial"/>
              <a:buChar char="•"/>
            </a:pPr>
            <a:r>
              <a:rPr lang="en-US" b="true" sz="2263" spc="88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Definition</a:t>
            </a:r>
            <a:r>
              <a:rPr lang="en-US" sz="2263" spc="88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>
              <a:lnSpc>
                <a:spcPts val="4210"/>
              </a:lnSpc>
            </a:pPr>
            <a:r>
              <a:rPr lang="en-US" sz="2263" spc="88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The first step involves collecting and organizing data about the patient’s physical, emotional, and psychological health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277364"/>
            <a:ext cx="7020402" cy="2096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78" indent="-244339" lvl="1">
              <a:lnSpc>
                <a:spcPts val="4210"/>
              </a:lnSpc>
              <a:buFont typeface="Arial"/>
              <a:buChar char="•"/>
            </a:pPr>
            <a:r>
              <a:rPr lang="en-US" b="true" sz="2263" spc="88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Steps</a:t>
            </a:r>
            <a:r>
              <a:rPr lang="en-US" sz="2263" spc="88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>
              <a:lnSpc>
                <a:spcPts val="4210"/>
              </a:lnSpc>
            </a:pPr>
            <a:r>
              <a:rPr lang="en-US" sz="2263" spc="88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Data collection, validation, and documentation.</a:t>
            </a:r>
          </a:p>
          <a:p>
            <a:pPr algn="l">
              <a:lnSpc>
                <a:spcPts val="421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095" r="0" b="1095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81949"/>
            <a:ext cx="7661161" cy="472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169" spc="123" b="true">
                <a:solidFill>
                  <a:srgbClr val="00707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Purpose of the Nursing Process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4368386"/>
            <a:ext cx="8428287" cy="3785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6679" indent="-293339" lvl="1">
              <a:lnSpc>
                <a:spcPts val="5054"/>
              </a:lnSpc>
              <a:buFont typeface="Arial"/>
              <a:buChar char="•"/>
            </a:pPr>
            <a:r>
              <a:rPr lang="en-US" sz="2717" spc="10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To deliver holistic and individualized care.</a:t>
            </a:r>
          </a:p>
          <a:p>
            <a:pPr algn="l" marL="586679" indent="-293339" lvl="1">
              <a:lnSpc>
                <a:spcPts val="5054"/>
              </a:lnSpc>
              <a:buFont typeface="Arial"/>
              <a:buChar char="•"/>
            </a:pPr>
            <a:r>
              <a:rPr lang="en-US" sz="2717" spc="10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To enhance communication between healthcare providers.</a:t>
            </a:r>
          </a:p>
          <a:p>
            <a:pPr algn="l" marL="586679" indent="-293339" lvl="1">
              <a:lnSpc>
                <a:spcPts val="5054"/>
              </a:lnSpc>
              <a:buFont typeface="Arial"/>
              <a:buChar char="•"/>
            </a:pPr>
            <a:r>
              <a:rPr lang="en-US" sz="2717" spc="10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To achieve better patient outcomes.</a:t>
            </a:r>
          </a:p>
          <a:p>
            <a:pPr algn="l" marL="586679" indent="-293339" lvl="1">
              <a:lnSpc>
                <a:spcPts val="5054"/>
              </a:lnSpc>
              <a:buFont typeface="Arial"/>
              <a:buChar char="•"/>
            </a:pPr>
            <a:r>
              <a:rPr lang="en-US" sz="2717" spc="105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To ensure continuity of care</a:t>
            </a:r>
          </a:p>
          <a:p>
            <a:pPr algn="l">
              <a:lnSpc>
                <a:spcPts val="5054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003" r="0" b="1003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91474"/>
            <a:ext cx="8684597" cy="465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5"/>
              </a:lnSpc>
            </a:pPr>
            <a:r>
              <a:rPr lang="en-US" sz="3187" spc="124" b="true">
                <a:solidFill>
                  <a:srgbClr val="00707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Planning in the Nursing Process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4074547"/>
            <a:ext cx="7378994" cy="433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8"/>
              </a:lnSpc>
            </a:pPr>
            <a:r>
              <a:rPr lang="en-US" sz="2033" spc="79" b="true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Definition:</a:t>
            </a:r>
          </a:p>
          <a:p>
            <a:pPr algn="l" marL="439120" indent="-219560" lvl="1">
              <a:lnSpc>
                <a:spcPts val="3498"/>
              </a:lnSpc>
              <a:buFont typeface="Arial"/>
              <a:buChar char="•"/>
            </a:pPr>
            <a:r>
              <a:rPr lang="en-US" sz="2033" spc="7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Developing a patient-specific care plan to achieve desired outcomes.</a:t>
            </a:r>
          </a:p>
          <a:p>
            <a:pPr algn="l">
              <a:lnSpc>
                <a:spcPts val="3498"/>
              </a:lnSpc>
            </a:pPr>
          </a:p>
          <a:p>
            <a:pPr algn="l">
              <a:lnSpc>
                <a:spcPts val="3498"/>
              </a:lnSpc>
            </a:pPr>
            <a:r>
              <a:rPr lang="en-US" sz="2033" spc="79" b="true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Key Components:</a:t>
            </a:r>
          </a:p>
          <a:p>
            <a:pPr algn="l" marL="439120" indent="-219560" lvl="1">
              <a:lnSpc>
                <a:spcPts val="3498"/>
              </a:lnSpc>
              <a:buFont typeface="Arial"/>
              <a:buChar char="•"/>
            </a:pPr>
            <a:r>
              <a:rPr lang="en-US" sz="2033" spc="7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Prioritizing nursing diagnoses.</a:t>
            </a:r>
          </a:p>
          <a:p>
            <a:pPr algn="l" marL="439120" indent="-219560" lvl="1">
              <a:lnSpc>
                <a:spcPts val="3498"/>
              </a:lnSpc>
              <a:buFont typeface="Arial"/>
              <a:buChar char="•"/>
            </a:pPr>
            <a:r>
              <a:rPr lang="en-US" sz="2033" spc="7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Setting SMART goals (Specific, Measurable, Achievable, Relevant, Time-bound).</a:t>
            </a:r>
          </a:p>
          <a:p>
            <a:pPr algn="l" marL="439120" indent="-219560" lvl="1">
              <a:lnSpc>
                <a:spcPts val="3498"/>
              </a:lnSpc>
              <a:buFont typeface="Arial"/>
              <a:buChar char="•"/>
            </a:pPr>
            <a:r>
              <a:rPr lang="en-US" sz="2033" spc="79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Choosing appropriate interventions</a:t>
            </a:r>
          </a:p>
          <a:p>
            <a:pPr algn="l" marL="439120" indent="-219560" lvl="1">
              <a:lnSpc>
                <a:spcPts val="3498"/>
              </a:lnSpc>
              <a:buFont typeface="Arial"/>
              <a:buChar char="•"/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034" r="0" b="1034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897412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5"/>
                </a:lnTo>
                <a:lnTo>
                  <a:pt x="0" y="284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91474"/>
            <a:ext cx="8684597" cy="465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5"/>
              </a:lnSpc>
            </a:pPr>
            <a:r>
              <a:rPr lang="en-US" sz="3187" spc="124" b="true">
                <a:solidFill>
                  <a:srgbClr val="00707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Evaluation in the Nursing Process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07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31191" y="4311872"/>
            <a:ext cx="8684597" cy="3556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2393" spc="93" b="true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Definition</a:t>
            </a: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The final step to determine the effectiveness of the care plan.</a:t>
            </a:r>
          </a:p>
          <a:p>
            <a:pPr algn="l">
              <a:lnSpc>
                <a:spcPts val="4117"/>
              </a:lnSpc>
            </a:pPr>
            <a:r>
              <a:rPr lang="en-US" sz="2393" spc="93" b="true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Steps</a:t>
            </a: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Analyze the patient’s response to interventions.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Compare outcomes with goals.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Modify care plans as needed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47457" y="0"/>
            <a:ext cx="4940543" cy="10287000"/>
            <a:chOff x="0" y="0"/>
            <a:chExt cx="13012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12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1213">
                  <a:moveTo>
                    <a:pt x="0" y="0"/>
                  </a:moveTo>
                  <a:lnTo>
                    <a:pt x="1301213" y="0"/>
                  </a:lnTo>
                  <a:lnTo>
                    <a:pt x="130121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49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012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13297" y="2498986"/>
            <a:ext cx="7268319" cy="4745316"/>
            <a:chOff x="0" y="0"/>
            <a:chExt cx="9691092" cy="632708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034" r="0" b="1034"/>
            <a:stretch>
              <a:fillRect/>
            </a:stretch>
          </p:blipFill>
          <p:spPr>
            <a:xfrm flipH="false" flipV="false">
              <a:off x="0" y="0"/>
              <a:ext cx="9691092" cy="632708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-2700000">
            <a:off x="7278105" y="4560546"/>
            <a:ext cx="16683427" cy="7187469"/>
            <a:chOff x="0" y="0"/>
            <a:chExt cx="4393989" cy="18929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3989" cy="1892996"/>
            </a:xfrm>
            <a:custGeom>
              <a:avLst/>
              <a:gdLst/>
              <a:ahLst/>
              <a:cxnLst/>
              <a:rect r="r" b="b" t="t" l="l"/>
              <a:pathLst>
                <a:path h="1892996" w="4393989">
                  <a:moveTo>
                    <a:pt x="0" y="0"/>
                  </a:moveTo>
                  <a:lnTo>
                    <a:pt x="4393989" y="0"/>
                  </a:lnTo>
                  <a:lnTo>
                    <a:pt x="4393989" y="1892996"/>
                  </a:lnTo>
                  <a:lnTo>
                    <a:pt x="0" y="1892996"/>
                  </a:lnTo>
                  <a:close/>
                </a:path>
              </a:pathLst>
            </a:custGeom>
            <a:solidFill>
              <a:srgbClr val="00B2BD">
                <a:alpha val="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393989" cy="1931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9392438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8600" y="9392438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8500" y="9392438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219" y="212462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9" y="0"/>
                </a:lnTo>
                <a:lnTo>
                  <a:pt x="2524879" y="800937"/>
                </a:lnTo>
                <a:lnTo>
                  <a:pt x="0" y="800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6284" r="0" b="-108956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3391474"/>
            <a:ext cx="8684597" cy="465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5"/>
              </a:lnSpc>
            </a:pPr>
            <a:r>
              <a:rPr lang="en-US" sz="3187" spc="124" b="true">
                <a:solidFill>
                  <a:srgbClr val="00707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Nursing Diagnosis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46899"/>
            <a:ext cx="1646398" cy="102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spc="272">
                <a:solidFill>
                  <a:srgbClr val="ED0E64"/>
                </a:solidFill>
                <a:latin typeface="Anton"/>
                <a:ea typeface="Anton"/>
                <a:cs typeface="Anton"/>
                <a:sym typeface="Anton"/>
              </a:rPr>
              <a:t>08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4016498"/>
            <a:ext cx="8684597" cy="509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b="true" sz="2393" spc="93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Definition</a:t>
            </a: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Id</a:t>
            </a: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entifying the patient’s health issues based on assessment data.</a:t>
            </a:r>
          </a:p>
          <a:p>
            <a:pPr algn="l">
              <a:lnSpc>
                <a:spcPts val="4117"/>
              </a:lnSpc>
            </a:pPr>
            <a:r>
              <a:rPr lang="en-US" b="true" sz="2393" spc="93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Ty</a:t>
            </a:r>
            <a:r>
              <a:rPr lang="en-US" b="true" sz="2393" spc="93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pes</a:t>
            </a: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Actual diagnoses.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Risk diagnoses.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Health </a:t>
            </a: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promotion diagnoses.</a:t>
            </a:r>
          </a:p>
          <a:p>
            <a:pPr algn="l">
              <a:lnSpc>
                <a:spcPts val="4117"/>
              </a:lnSpc>
            </a:pPr>
            <a:r>
              <a:rPr lang="en-US" b="true" sz="2393" spc="93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</a:t>
            </a:r>
            <a:r>
              <a:rPr lang="en-US" b="true" sz="2393" spc="93">
                <a:solidFill>
                  <a:srgbClr val="0070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ortance</a:t>
            </a: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  <a:r>
              <a:rPr lang="en-US" sz="2393" spc="93">
                <a:solidFill>
                  <a:srgbClr val="007076"/>
                </a:solidFill>
                <a:latin typeface="Montserrat"/>
                <a:ea typeface="Montserrat"/>
                <a:cs typeface="Montserrat"/>
                <a:sym typeface="Montserrat"/>
              </a:rPr>
              <a:t>Guides targeted interventions</a:t>
            </a:r>
          </a:p>
          <a:p>
            <a:pPr algn="l" marL="516816" indent="-258408" lvl="1">
              <a:lnSpc>
                <a:spcPts val="4117"/>
              </a:lnSpc>
              <a:buFont typeface="Arial"/>
              <a:buChar char="•"/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18" r="0" b="-95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876391" y="2577670"/>
            <a:ext cx="10382909" cy="6375739"/>
            <a:chOff x="0" y="0"/>
            <a:chExt cx="13843879" cy="8500985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9062" r="0" b="9062"/>
            <a:stretch>
              <a:fillRect/>
            </a:stretch>
          </p:blipFill>
          <p:spPr>
            <a:xfrm flipH="false" flipV="false">
              <a:off x="0" y="0"/>
              <a:ext cx="13843879" cy="8500985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496914" cy="362504"/>
            <a:chOff x="0" y="0"/>
            <a:chExt cx="1678175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817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8175">
                  <a:moveTo>
                    <a:pt x="1474975" y="0"/>
                  </a:moveTo>
                  <a:cubicBezTo>
                    <a:pt x="1587200" y="0"/>
                    <a:pt x="1678175" y="90976"/>
                    <a:pt x="1678175" y="203200"/>
                  </a:cubicBezTo>
                  <a:cubicBezTo>
                    <a:pt x="1678175" y="315424"/>
                    <a:pt x="1587200" y="406400"/>
                    <a:pt x="14749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2B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78175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2525614" y="1190902"/>
            <a:ext cx="3626498" cy="38100"/>
          </a:xfrm>
          <a:prstGeom prst="line">
            <a:avLst/>
          </a:prstGeom>
          <a:ln cap="flat" w="38100">
            <a:solidFill>
              <a:srgbClr val="00B2B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86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5" y="0"/>
                </a:lnTo>
                <a:lnTo>
                  <a:pt x="284175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68500" y="5825715"/>
            <a:ext cx="284175" cy="284175"/>
          </a:xfrm>
          <a:custGeom>
            <a:avLst/>
            <a:gdLst/>
            <a:ahLst/>
            <a:cxnLst/>
            <a:rect r="r" b="b" t="t" l="l"/>
            <a:pathLst>
              <a:path h="284175" w="284175">
                <a:moveTo>
                  <a:pt x="0" y="0"/>
                </a:moveTo>
                <a:lnTo>
                  <a:pt x="284174" y="0"/>
                </a:lnTo>
                <a:lnTo>
                  <a:pt x="284174" y="284174"/>
                </a:lnTo>
                <a:lnTo>
                  <a:pt x="0" y="2841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6795689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7411004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8026319"/>
            <a:ext cx="453390" cy="453390"/>
          </a:xfrm>
          <a:custGeom>
            <a:avLst/>
            <a:gdLst/>
            <a:ahLst/>
            <a:cxnLst/>
            <a:rect r="r" b="b" t="t" l="l"/>
            <a:pathLst>
              <a:path h="453390" w="453390">
                <a:moveTo>
                  <a:pt x="0" y="0"/>
                </a:moveTo>
                <a:lnTo>
                  <a:pt x="453390" y="0"/>
                </a:lnTo>
                <a:lnTo>
                  <a:pt x="453390" y="453390"/>
                </a:lnTo>
                <a:lnTo>
                  <a:pt x="0" y="4533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663449" y="121055"/>
            <a:ext cx="2524878" cy="800938"/>
          </a:xfrm>
          <a:custGeom>
            <a:avLst/>
            <a:gdLst/>
            <a:ahLst/>
            <a:cxnLst/>
            <a:rect r="r" b="b" t="t" l="l"/>
            <a:pathLst>
              <a:path h="800938" w="2524878">
                <a:moveTo>
                  <a:pt x="0" y="0"/>
                </a:moveTo>
                <a:lnTo>
                  <a:pt x="2524878" y="0"/>
                </a:lnTo>
                <a:lnTo>
                  <a:pt x="2524878" y="800938"/>
                </a:lnTo>
                <a:lnTo>
                  <a:pt x="0" y="8009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106284" r="0" b="-108956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28700" y="1550247"/>
            <a:ext cx="9695620" cy="204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25"/>
              </a:lnSpc>
            </a:pPr>
            <a:r>
              <a:rPr lang="en-US" sz="11947" spc="465">
                <a:solidFill>
                  <a:srgbClr val="292929"/>
                </a:solidFill>
                <a:latin typeface="Anton"/>
                <a:ea typeface="Anton"/>
                <a:cs typeface="Anton"/>
                <a:sym typeface="Anton"/>
              </a:rPr>
              <a:t>THANK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3101705"/>
            <a:ext cx="9695620" cy="204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25"/>
              </a:lnSpc>
            </a:pPr>
            <a:r>
              <a:rPr lang="en-US" sz="11947" spc="465">
                <a:solidFill>
                  <a:srgbClr val="292929"/>
                </a:solidFill>
                <a:latin typeface="Anton"/>
                <a:ea typeface="Anton"/>
                <a:cs typeface="Anton"/>
                <a:sym typeface="Anton"/>
              </a:rPr>
              <a:t>YOU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06575" y="6843314"/>
            <a:ext cx="7863918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b="true" sz="3000" spc="-81">
                <a:solidFill>
                  <a:srgbClr val="00707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9156567152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06575" y="7490682"/>
            <a:ext cx="3931959" cy="301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3"/>
              </a:lnSpc>
              <a:spcBef>
                <a:spcPct val="0"/>
              </a:spcBef>
            </a:pPr>
            <a:r>
              <a:rPr lang="en-US" sz="2219" spc="-59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https://</a:t>
            </a:r>
            <a:r>
              <a:rPr lang="en-US" sz="2219" spc="-59" strike="noStrike" u="none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mahealthfoundation.in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606575" y="8054894"/>
            <a:ext cx="4857569" cy="181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MA Health Care Foundation, </a:t>
            </a: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Jankar Residency,  Shiv Shambho Colony, </a:t>
            </a: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Adarsh Nagar Rd,  Kiwale, Ravet, Pimpri-Chinchwad, </a:t>
            </a:r>
          </a:p>
          <a:p>
            <a:pPr algn="l">
              <a:lnSpc>
                <a:spcPts val="2080"/>
              </a:lnSpc>
            </a:pPr>
          </a:p>
          <a:p>
            <a:pPr algn="l">
              <a:lnSpc>
                <a:spcPts val="2080"/>
              </a:lnSpc>
            </a:pPr>
            <a:r>
              <a:rPr lang="en-US" sz="1963" spc="-53">
                <a:solidFill>
                  <a:srgbClr val="007076"/>
                </a:solidFill>
                <a:latin typeface="Alice"/>
                <a:ea typeface="Alice"/>
                <a:cs typeface="Alice"/>
                <a:sym typeface="Alice"/>
              </a:rPr>
              <a:t>Pune, Maharashtra 412101</a:t>
            </a:r>
          </a:p>
          <a:p>
            <a:pPr algn="l">
              <a:lnSpc>
                <a:spcPts val="208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DAGaUVcWKEs</dc:identifier>
  <dcterms:modified xsi:type="dcterms:W3CDTF">2011-08-01T06:04:30Z</dcterms:modified>
  <cp:revision>1</cp:revision>
  <dc:title>Nursing process PPT</dc:title>
</cp:coreProperties>
</file>