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nton" charset="1" panose="00000500000000000000"/>
      <p:regular r:id="rId16"/>
    </p:embeddedFont>
    <p:embeddedFont>
      <p:font typeface="Proxima Nova Bold" charset="1" panose="02000506030000020004"/>
      <p:regular r:id="rId17"/>
    </p:embeddedFont>
    <p:embeddedFont>
      <p:font typeface="Open Sans 2" charset="1" panose="00000000000000000000"/>
      <p:regular r:id="rId18"/>
    </p:embeddedFont>
    <p:embeddedFont>
      <p:font typeface="Montserrat" charset="1" panose="00000500000000000000"/>
      <p:regular r:id="rId19"/>
    </p:embeddedFont>
    <p:embeddedFont>
      <p:font typeface="Open Sans 1 Bold" charset="1" panose="020B0806030504020204"/>
      <p:regular r:id="rId20"/>
    </p:embeddedFont>
    <p:embeddedFont>
      <p:font typeface="Montserrat Bold" charset="1" panose="00000800000000000000"/>
      <p:regular r:id="rId21"/>
    </p:embeddedFont>
    <p:embeddedFont>
      <p:font typeface="Montserrat Medium" charset="1" panose="00000600000000000000"/>
      <p:regular r:id="rId22"/>
    </p:embeddedFont>
    <p:embeddedFont>
      <p:font typeface="Canva Sans" charset="1" panose="020B0503030501040103"/>
      <p:regular r:id="rId23"/>
    </p:embeddedFont>
    <p:embeddedFont>
      <p:font typeface="Roboto Bold" charset="1" panose="02000000000000000000"/>
      <p:regular r:id="rId24"/>
    </p:embeddedFont>
    <p:embeddedFont>
      <p:font typeface="Alice" charset="1" panose="000005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6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3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4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5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6.jpe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jpe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jpeg" Type="http://schemas.openxmlformats.org/officeDocument/2006/relationships/image"/><Relationship Id="rId11" Target="../media/image24.jpeg" Type="http://schemas.openxmlformats.org/officeDocument/2006/relationships/image"/><Relationship Id="rId12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2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5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14" Target="../media/image31.png" Type="http://schemas.openxmlformats.org/officeDocument/2006/relationships/image"/><Relationship Id="rId15" Target="../media/image32.svg" Type="http://schemas.openxmlformats.org/officeDocument/2006/relationships/image"/><Relationship Id="rId16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26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7934325" cy="10287000"/>
            <a:chOff x="0" y="0"/>
            <a:chExt cx="10579100" cy="137160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9117" t="0" r="29495" b="0"/>
            <a:stretch>
              <a:fillRect/>
            </a:stretch>
          </p:blipFill>
          <p:spPr>
            <a:xfrm flipH="false" flipV="false">
              <a:off x="0" y="0"/>
              <a:ext cx="10579100" cy="13716000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9144000" y="1791861"/>
            <a:ext cx="1496914" cy="394551"/>
            <a:chOff x="0" y="0"/>
            <a:chExt cx="1678175" cy="4423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8175" cy="442327"/>
            </a:xfrm>
            <a:custGeom>
              <a:avLst/>
              <a:gdLst/>
              <a:ahLst/>
              <a:cxnLst/>
              <a:rect r="r" b="b" t="t" l="l"/>
              <a:pathLst>
                <a:path h="442327" w="1678175">
                  <a:moveTo>
                    <a:pt x="1474975" y="0"/>
                  </a:moveTo>
                  <a:cubicBezTo>
                    <a:pt x="1587200" y="0"/>
                    <a:pt x="1678175" y="99018"/>
                    <a:pt x="1678175" y="221164"/>
                  </a:cubicBezTo>
                  <a:cubicBezTo>
                    <a:pt x="1678175" y="343309"/>
                    <a:pt x="1587200" y="442327"/>
                    <a:pt x="1474975" y="442327"/>
                  </a:cubicBezTo>
                  <a:lnTo>
                    <a:pt x="203200" y="442327"/>
                  </a:lnTo>
                  <a:cubicBezTo>
                    <a:pt x="90976" y="442327"/>
                    <a:pt x="0" y="343309"/>
                    <a:pt x="0" y="221164"/>
                  </a:cubicBezTo>
                  <a:cubicBezTo>
                    <a:pt x="0" y="9901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D0E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678175" cy="4804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0640914" y="1989137"/>
            <a:ext cx="3626498" cy="0"/>
          </a:xfrm>
          <a:prstGeom prst="line">
            <a:avLst/>
          </a:prstGeom>
          <a:ln cap="flat" w="38100">
            <a:solidFill>
              <a:srgbClr val="ED0E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9320257" y="8192070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690157" y="8192070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060057" y="8192070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06284" r="0" b="-108956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144000" y="2367297"/>
            <a:ext cx="8620934" cy="3279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85"/>
              </a:lnSpc>
            </a:pPr>
            <a:r>
              <a:rPr lang="en-US" sz="9418" spc="367">
                <a:solidFill>
                  <a:srgbClr val="3E081E"/>
                </a:solidFill>
                <a:latin typeface="Anton"/>
                <a:ea typeface="Anton"/>
                <a:cs typeface="Anton"/>
                <a:sym typeface="Anton"/>
              </a:rPr>
              <a:t>CARE OF DEATH &amp; DYING PATIENT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144000" y="7314061"/>
            <a:ext cx="8115300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0"/>
              </a:lnSpc>
            </a:pPr>
            <a:r>
              <a:rPr lang="en-US" sz="3000" spc="-81" b="true">
                <a:solidFill>
                  <a:srgbClr val="3E081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Guidelines, Procedures, and Best Practices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5471160"/>
            <a:chOff x="0" y="0"/>
            <a:chExt cx="24384000" cy="729488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13082" r="0" b="42014"/>
            <a:stretch>
              <a:fillRect/>
            </a:stretch>
          </p:blipFill>
          <p:spPr>
            <a:xfrm flipH="false" flipV="false">
              <a:off x="0" y="0"/>
              <a:ext cx="24384000" cy="7294880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629713" y="3994905"/>
            <a:ext cx="12629587" cy="5696028"/>
            <a:chOff x="0" y="0"/>
            <a:chExt cx="3326311" cy="150018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26311" cy="1500188"/>
            </a:xfrm>
            <a:custGeom>
              <a:avLst/>
              <a:gdLst/>
              <a:ahLst/>
              <a:cxnLst/>
              <a:rect r="r" b="b" t="t" l="l"/>
              <a:pathLst>
                <a:path h="1500188" w="3326311">
                  <a:moveTo>
                    <a:pt x="0" y="0"/>
                  </a:moveTo>
                  <a:lnTo>
                    <a:pt x="3326311" y="0"/>
                  </a:lnTo>
                  <a:lnTo>
                    <a:pt x="3326311" y="1500188"/>
                  </a:lnTo>
                  <a:lnTo>
                    <a:pt x="0" y="1500188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326311" cy="15382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3008622" y="3994905"/>
            <a:ext cx="1483284" cy="1740158"/>
            <a:chOff x="0" y="0"/>
            <a:chExt cx="390659" cy="45831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90659" cy="458313"/>
            </a:xfrm>
            <a:custGeom>
              <a:avLst/>
              <a:gdLst/>
              <a:ahLst/>
              <a:cxnLst/>
              <a:rect r="r" b="b" t="t" l="l"/>
              <a:pathLst>
                <a:path h="458313" w="390659">
                  <a:moveTo>
                    <a:pt x="0" y="0"/>
                  </a:moveTo>
                  <a:lnTo>
                    <a:pt x="390659" y="0"/>
                  </a:lnTo>
                  <a:lnTo>
                    <a:pt x="390659" y="458313"/>
                  </a:lnTo>
                  <a:lnTo>
                    <a:pt x="0" y="458313"/>
                  </a:lnTo>
                  <a:close/>
                </a:path>
              </a:pathLst>
            </a:custGeom>
            <a:solidFill>
              <a:srgbClr val="ED0E64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390659" cy="4964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5265766" y="4445635"/>
            <a:ext cx="8115300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Introduction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927066" y="4371271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9"/>
              </a:lnSpc>
            </a:pPr>
            <a:r>
              <a:rPr lang="en-US" sz="6999" spc="27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01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263037" y="5716012"/>
            <a:ext cx="11394987" cy="88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4"/>
              </a:lnSpc>
            </a:pPr>
            <a:r>
              <a:rPr lang="en-US" sz="2800" spc="-75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Caring for a dying patient is about ensuring comfort, dignity, and emotional support during the final stages of life.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247013" y="7057919"/>
            <a:ext cx="11394987" cy="88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4"/>
              </a:lnSpc>
            </a:pPr>
            <a:r>
              <a:rPr lang="en-US" sz="2800" spc="-75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It involves managing physical symptoms, addressing emotional needs, and supporting the family.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247013" y="8230261"/>
            <a:ext cx="11394987" cy="88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4"/>
              </a:lnSpc>
            </a:pPr>
            <a:r>
              <a:rPr lang="en-US" sz="2800" spc="-75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At MA Health Care Foundation, we specialize in end-of-life care with trained professionals to provide compassionate support.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B2B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875681" y="2082139"/>
            <a:ext cx="6129724" cy="6122721"/>
            <a:chOff x="0" y="0"/>
            <a:chExt cx="8172966" cy="816362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16649" t="0" r="16649" b="0"/>
            <a:stretch>
              <a:fillRect/>
            </a:stretch>
          </p:blipFill>
          <p:spPr>
            <a:xfrm flipH="false" flipV="false">
              <a:off x="0" y="0"/>
              <a:ext cx="8172966" cy="816362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6235326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605225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975125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131309" y="2082139"/>
            <a:ext cx="9127991" cy="6452275"/>
            <a:chOff x="0" y="0"/>
            <a:chExt cx="14544035" cy="1028069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4544035" cy="10280698"/>
            </a:xfrm>
            <a:custGeom>
              <a:avLst/>
              <a:gdLst/>
              <a:ahLst/>
              <a:cxnLst/>
              <a:rect r="r" b="b" t="t" l="l"/>
              <a:pathLst>
                <a:path h="10280698" w="14544035">
                  <a:moveTo>
                    <a:pt x="0" y="0"/>
                  </a:moveTo>
                  <a:lnTo>
                    <a:pt x="0" y="10280698"/>
                  </a:lnTo>
                  <a:lnTo>
                    <a:pt x="14544035" y="10280698"/>
                  </a:lnTo>
                  <a:lnTo>
                    <a:pt x="14544035" y="0"/>
                  </a:lnTo>
                  <a:lnTo>
                    <a:pt x="0" y="0"/>
                  </a:lnTo>
                  <a:close/>
                  <a:moveTo>
                    <a:pt x="14483076" y="10219737"/>
                  </a:moveTo>
                  <a:lnTo>
                    <a:pt x="59690" y="10219737"/>
                  </a:lnTo>
                  <a:lnTo>
                    <a:pt x="59690" y="59690"/>
                  </a:lnTo>
                  <a:lnTo>
                    <a:pt x="14483076" y="59690"/>
                  </a:lnTo>
                  <a:lnTo>
                    <a:pt x="14483076" y="10219737"/>
                  </a:lnTo>
                  <a:close/>
                </a:path>
              </a:pathLst>
            </a:custGeom>
            <a:solidFill>
              <a:srgbClr val="00B2BD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8496823" y="3652886"/>
            <a:ext cx="8762477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007076"/>
                </a:solidFill>
                <a:latin typeface="Anton"/>
                <a:ea typeface="Anton"/>
                <a:cs typeface="Anton"/>
                <a:sym typeface="Anton"/>
              </a:rPr>
              <a:t>Physical Care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96823" y="2589261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498285" y="5133354"/>
            <a:ext cx="8618927" cy="340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Pain Management: Administering medications to alleviate discomfort.</a:t>
            </a:r>
          </a:p>
          <a:p>
            <a:pPr algn="l">
              <a:lnSpc>
                <a:spcPts val="2968"/>
              </a:lnSpc>
            </a:pPr>
          </a:p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Symptom Control: Managing nausea, fatigue, and breathing difficulties.</a:t>
            </a:r>
          </a:p>
          <a:p>
            <a:pPr algn="l">
              <a:lnSpc>
                <a:spcPts val="2968"/>
              </a:lnSpc>
            </a:pPr>
          </a:p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Hygiene Care: Ensuring cleanliness and comfort with gentle handling</a:t>
            </a:r>
          </a:p>
          <a:p>
            <a:pPr algn="l">
              <a:lnSpc>
                <a:spcPts val="3892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347457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13297" y="2498986"/>
            <a:ext cx="7268319" cy="4745316"/>
            <a:chOff x="0" y="0"/>
            <a:chExt cx="9691092" cy="632708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003" r="0" b="1003"/>
            <a:stretch>
              <a:fillRect/>
            </a:stretch>
          </p:blipFill>
          <p:spPr>
            <a:xfrm flipH="false" flipV="false">
              <a:off x="0" y="0"/>
              <a:ext cx="9691092" cy="632708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219" y="2124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9" y="0"/>
                </a:lnTo>
                <a:lnTo>
                  <a:pt x="2524879" y="800937"/>
                </a:lnTo>
                <a:lnTo>
                  <a:pt x="0" y="8009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3391474"/>
            <a:ext cx="8880826" cy="734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04"/>
              </a:lnSpc>
            </a:pPr>
            <a:r>
              <a:rPr lang="en-US" sz="4960" spc="193" b="true">
                <a:solidFill>
                  <a:srgbClr val="007076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Emotional Support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346899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03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31191" y="4445222"/>
            <a:ext cx="8684597" cy="3599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219"/>
              </a:lnSpc>
              <a:buFont typeface="Arial"/>
              <a:buChar char="•"/>
            </a:pPr>
            <a:r>
              <a:rPr lang="en-US" sz="2799" spc="10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Active listening to address fears and anxieties.</a:t>
            </a:r>
          </a:p>
          <a:p>
            <a:pPr algn="l">
              <a:lnSpc>
                <a:spcPts val="3219"/>
              </a:lnSpc>
            </a:pPr>
          </a:p>
          <a:p>
            <a:pPr algn="l" marL="604519" indent="-302260" lvl="1">
              <a:lnSpc>
                <a:spcPts val="3219"/>
              </a:lnSpc>
              <a:buFont typeface="Arial"/>
              <a:buChar char="•"/>
            </a:pPr>
            <a:r>
              <a:rPr lang="en-US" sz="2799" spc="10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Providing companionship to reduce feelings of loneliness.</a:t>
            </a:r>
          </a:p>
          <a:p>
            <a:pPr algn="l">
              <a:lnSpc>
                <a:spcPts val="3219"/>
              </a:lnSpc>
            </a:pPr>
          </a:p>
          <a:p>
            <a:pPr algn="l" marL="604519" indent="-302260" lvl="1">
              <a:lnSpc>
                <a:spcPts val="3219"/>
              </a:lnSpc>
              <a:buFont typeface="Arial"/>
              <a:buChar char="•"/>
            </a:pPr>
            <a:r>
              <a:rPr lang="en-US" sz="2799" spc="10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Encouraging family interaction and creating meaningful moments</a:t>
            </a:r>
          </a:p>
          <a:p>
            <a:pPr algn="l">
              <a:lnSpc>
                <a:spcPts val="321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347457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13297" y="2498986"/>
            <a:ext cx="7268319" cy="4745316"/>
            <a:chOff x="0" y="0"/>
            <a:chExt cx="9691092" cy="632708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5554" r="0" b="40865"/>
            <a:stretch>
              <a:fillRect/>
            </a:stretch>
          </p:blipFill>
          <p:spPr>
            <a:xfrm flipH="false" flipV="false">
              <a:off x="0" y="0"/>
              <a:ext cx="9691092" cy="632708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219" y="2124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9" y="0"/>
                </a:lnTo>
                <a:lnTo>
                  <a:pt x="2524879" y="800937"/>
                </a:lnTo>
                <a:lnTo>
                  <a:pt x="0" y="8009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3391474"/>
            <a:ext cx="8880826" cy="734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04"/>
              </a:lnSpc>
            </a:pPr>
            <a:r>
              <a:rPr lang="en-US" sz="4960" spc="193" b="true">
                <a:solidFill>
                  <a:srgbClr val="007076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Role of Caregivers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346899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27331" y="4410148"/>
            <a:ext cx="7020402" cy="3900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678" indent="-244339" lvl="1">
              <a:lnSpc>
                <a:spcPts val="2602"/>
              </a:lnSpc>
              <a:buFont typeface="Arial"/>
              <a:buChar char="•"/>
            </a:pPr>
            <a:r>
              <a:rPr lang="en-US" b="true" sz="2263" spc="88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Physical Care</a:t>
            </a:r>
            <a:r>
              <a:rPr lang="en-US" sz="2263" spc="88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 Assistance with mobility, hygiene, and daily tasks.</a:t>
            </a:r>
          </a:p>
          <a:p>
            <a:pPr algn="l">
              <a:lnSpc>
                <a:spcPts val="2602"/>
              </a:lnSpc>
            </a:pPr>
          </a:p>
          <a:p>
            <a:pPr algn="l" marL="488678" indent="-244339" lvl="1">
              <a:lnSpc>
                <a:spcPts val="2602"/>
              </a:lnSpc>
              <a:buFont typeface="Arial"/>
              <a:buChar char="•"/>
            </a:pPr>
            <a:r>
              <a:rPr lang="en-US" b="true" sz="2263" spc="88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Monitoring</a:t>
            </a:r>
            <a:r>
              <a:rPr lang="en-US" sz="2263" spc="88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 Observing and reporting changes in condition.</a:t>
            </a:r>
          </a:p>
          <a:p>
            <a:pPr algn="l">
              <a:lnSpc>
                <a:spcPts val="2602"/>
              </a:lnSpc>
            </a:pPr>
          </a:p>
          <a:p>
            <a:pPr algn="l" marL="488678" indent="-244339" lvl="1">
              <a:lnSpc>
                <a:spcPts val="2602"/>
              </a:lnSpc>
              <a:buFont typeface="Arial"/>
              <a:buChar char="•"/>
            </a:pPr>
            <a:r>
              <a:rPr lang="en-US" b="true" sz="2263" spc="88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Communication</a:t>
            </a:r>
            <a:r>
              <a:rPr lang="en-US" sz="2263" spc="88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 Acting as a bridge between medical staff and family.</a:t>
            </a:r>
          </a:p>
          <a:p>
            <a:pPr algn="l">
              <a:lnSpc>
                <a:spcPts val="2602"/>
              </a:lnSpc>
            </a:pPr>
          </a:p>
          <a:p>
            <a:pPr algn="l" marL="488678" indent="-244339" lvl="1">
              <a:lnSpc>
                <a:spcPts val="2602"/>
              </a:lnSpc>
              <a:buFont typeface="Arial"/>
              <a:buChar char="•"/>
            </a:pPr>
            <a:r>
              <a:rPr lang="en-US" b="true" sz="2263" spc="88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Companionship</a:t>
            </a:r>
            <a:r>
              <a:rPr lang="en-US" sz="2263" spc="88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 Offering emotional presence to reduce feelings of isolation</a:t>
            </a:r>
          </a:p>
          <a:p>
            <a:pPr algn="l">
              <a:lnSpc>
                <a:spcPts val="2602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9144000" cy="10287000"/>
            <a:chOff x="0" y="0"/>
            <a:chExt cx="2408296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08296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08296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8700" y="2764958"/>
            <a:ext cx="7018244" cy="3312065"/>
            <a:chOff x="0" y="0"/>
            <a:chExt cx="9357659" cy="4416087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4583" r="0" b="14583"/>
            <a:stretch>
              <a:fillRect/>
            </a:stretch>
          </p:blipFill>
          <p:spPr>
            <a:xfrm flipH="false" flipV="false">
              <a:off x="0" y="0"/>
              <a:ext cx="9357659" cy="4416087"/>
            </a:xfrm>
            <a:prstGeom prst="rect">
              <a:avLst/>
            </a:prstGeom>
          </p:spPr>
        </p:pic>
      </p:grpSp>
      <p:sp>
        <p:nvSpPr>
          <p:cNvPr name="Freeform 8" id="8"/>
          <p:cNvSpPr/>
          <p:nvPr/>
        </p:nvSpPr>
        <p:spPr>
          <a:xfrm flipH="false" flipV="false" rot="0">
            <a:off x="1028700" y="1988597"/>
            <a:ext cx="474985" cy="474985"/>
          </a:xfrm>
          <a:custGeom>
            <a:avLst/>
            <a:gdLst/>
            <a:ahLst/>
            <a:cxnLst/>
            <a:rect r="r" b="b" t="t" l="l"/>
            <a:pathLst>
              <a:path h="474985" w="474985">
                <a:moveTo>
                  <a:pt x="0" y="0"/>
                </a:moveTo>
                <a:lnTo>
                  <a:pt x="474985" y="0"/>
                </a:lnTo>
                <a:lnTo>
                  <a:pt x="474985" y="474985"/>
                </a:lnTo>
                <a:lnTo>
                  <a:pt x="0" y="4749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112901" y="2764958"/>
            <a:ext cx="7018244" cy="3312065"/>
            <a:chOff x="0" y="0"/>
            <a:chExt cx="9357659" cy="4416087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6"/>
            <a:srcRect l="0" t="14583" r="0" b="14583"/>
            <a:stretch>
              <a:fillRect/>
            </a:stretch>
          </p:blipFill>
          <p:spPr>
            <a:xfrm flipH="false" flipV="false">
              <a:off x="0" y="0"/>
              <a:ext cx="9357659" cy="4416087"/>
            </a:xfrm>
            <a:prstGeom prst="rect">
              <a:avLst/>
            </a:prstGeom>
          </p:spPr>
        </p:pic>
      </p:grpSp>
      <p:sp>
        <p:nvSpPr>
          <p:cNvPr name="Freeform 11" id="11"/>
          <p:cNvSpPr/>
          <p:nvPr/>
        </p:nvSpPr>
        <p:spPr>
          <a:xfrm flipH="false" flipV="false" rot="0">
            <a:off x="10112901" y="1988597"/>
            <a:ext cx="474985" cy="474985"/>
          </a:xfrm>
          <a:custGeom>
            <a:avLst/>
            <a:gdLst/>
            <a:ahLst/>
            <a:cxnLst/>
            <a:rect r="r" b="b" t="t" l="l"/>
            <a:pathLst>
              <a:path h="474985" w="474985">
                <a:moveTo>
                  <a:pt x="0" y="0"/>
                </a:moveTo>
                <a:lnTo>
                  <a:pt x="474985" y="0"/>
                </a:lnTo>
                <a:lnTo>
                  <a:pt x="474985" y="474985"/>
                </a:lnTo>
                <a:lnTo>
                  <a:pt x="0" y="4749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619818" y="2277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06284" r="0" b="-108956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624983" y="2003247"/>
            <a:ext cx="6550115" cy="49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11"/>
              </a:lnSpc>
            </a:pPr>
            <a:r>
              <a:rPr lang="en-US" b="true" sz="3595" spc="-97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Family Support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6410398"/>
            <a:ext cx="7018244" cy="2146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8161" indent="-249080" lvl="1">
              <a:lnSpc>
                <a:spcPts val="2445"/>
              </a:lnSpc>
              <a:buFont typeface="Arial"/>
              <a:buChar char="•"/>
            </a:pPr>
            <a:r>
              <a:rPr lang="en-US" sz="2307" spc="-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Educating families on what to expect during the dying process.</a:t>
            </a:r>
          </a:p>
          <a:p>
            <a:pPr algn="l">
              <a:lnSpc>
                <a:spcPts val="2445"/>
              </a:lnSpc>
            </a:pPr>
          </a:p>
          <a:p>
            <a:pPr algn="l" marL="498161" indent="-249080" lvl="1">
              <a:lnSpc>
                <a:spcPts val="2445"/>
              </a:lnSpc>
              <a:buFont typeface="Arial"/>
              <a:buChar char="•"/>
            </a:pPr>
            <a:r>
              <a:rPr lang="en-US" sz="2307" spc="-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Offering guidance on practical matters, such as caregiving techniques.</a:t>
            </a:r>
          </a:p>
          <a:p>
            <a:pPr algn="l">
              <a:lnSpc>
                <a:spcPts val="2445"/>
              </a:lnSpc>
            </a:pPr>
          </a:p>
          <a:p>
            <a:pPr algn="l" marL="498161" indent="-249080" lvl="1">
              <a:lnSpc>
                <a:spcPts val="2445"/>
              </a:lnSpc>
              <a:buFont typeface="Arial"/>
              <a:buChar char="•"/>
            </a:pPr>
            <a:r>
              <a:rPr lang="en-US" sz="2307" spc="-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Emotional counseling to cope with grief and loss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709185" y="2003247"/>
            <a:ext cx="6550115" cy="492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11"/>
              </a:lnSpc>
            </a:pPr>
            <a:r>
              <a:rPr lang="en-US" b="true" sz="3595" spc="-97">
                <a:solidFill>
                  <a:srgbClr val="00949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Dignity in Death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864013" y="6481835"/>
            <a:ext cx="8155908" cy="184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8161" indent="-249080" lvl="1">
              <a:lnSpc>
                <a:spcPts val="2445"/>
              </a:lnSpc>
              <a:spcBef>
                <a:spcPct val="0"/>
              </a:spcBef>
              <a:buFont typeface="Arial"/>
              <a:buChar char="•"/>
            </a:pPr>
            <a:r>
              <a:rPr lang="en-US" sz="2307" spc="-62" strike="noStrike" u="none">
                <a:solidFill>
                  <a:srgbClr val="292929"/>
                </a:solidFill>
                <a:latin typeface="Canva Sans"/>
                <a:ea typeface="Canva Sans"/>
                <a:cs typeface="Canva Sans"/>
                <a:sym typeface="Canva Sans"/>
              </a:rPr>
              <a:t>Respecting patient wishes and cultural values.</a:t>
            </a:r>
          </a:p>
          <a:p>
            <a:pPr algn="l">
              <a:lnSpc>
                <a:spcPts val="2445"/>
              </a:lnSpc>
              <a:spcBef>
                <a:spcPct val="0"/>
              </a:spcBef>
            </a:pPr>
          </a:p>
          <a:p>
            <a:pPr algn="l" marL="498161" indent="-249080" lvl="1">
              <a:lnSpc>
                <a:spcPts val="2445"/>
              </a:lnSpc>
              <a:spcBef>
                <a:spcPct val="0"/>
              </a:spcBef>
              <a:buFont typeface="Arial"/>
              <a:buChar char="•"/>
            </a:pPr>
            <a:r>
              <a:rPr lang="en-US" sz="2307" spc="-62" strike="noStrike" u="none">
                <a:solidFill>
                  <a:srgbClr val="292929"/>
                </a:solidFill>
                <a:latin typeface="Canva Sans"/>
                <a:ea typeface="Canva Sans"/>
                <a:cs typeface="Canva Sans"/>
                <a:sym typeface="Canva Sans"/>
              </a:rPr>
              <a:t>Providing a calm and peaceful environment.</a:t>
            </a:r>
          </a:p>
          <a:p>
            <a:pPr algn="l">
              <a:lnSpc>
                <a:spcPts val="2445"/>
              </a:lnSpc>
              <a:spcBef>
                <a:spcPct val="0"/>
              </a:spcBef>
            </a:pPr>
          </a:p>
          <a:p>
            <a:pPr algn="l" marL="498161" indent="-249080" lvl="1">
              <a:lnSpc>
                <a:spcPts val="2445"/>
              </a:lnSpc>
              <a:spcBef>
                <a:spcPct val="0"/>
              </a:spcBef>
              <a:buFont typeface="Arial"/>
              <a:buChar char="•"/>
            </a:pPr>
            <a:r>
              <a:rPr lang="en-US" sz="2307" spc="-62" strike="noStrike" u="none">
                <a:solidFill>
                  <a:srgbClr val="292929"/>
                </a:solidFill>
                <a:latin typeface="Canva Sans"/>
                <a:ea typeface="Canva Sans"/>
                <a:cs typeface="Canva Sans"/>
                <a:sym typeface="Canva Sans"/>
              </a:rPr>
              <a:t>Encouraging meaningful rituals and farewells</a:t>
            </a:r>
          </a:p>
          <a:p>
            <a:pPr algn="l">
              <a:lnSpc>
                <a:spcPts val="244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630471" y="2082139"/>
            <a:ext cx="5027057" cy="6122721"/>
            <a:chOff x="0" y="0"/>
            <a:chExt cx="1323999" cy="16125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23999" cy="1612569"/>
            </a:xfrm>
            <a:custGeom>
              <a:avLst/>
              <a:gdLst/>
              <a:ahLst/>
              <a:cxnLst/>
              <a:rect r="r" b="b" t="t" l="l"/>
              <a:pathLst>
                <a:path h="1612569" w="1323999">
                  <a:moveTo>
                    <a:pt x="0" y="0"/>
                  </a:moveTo>
                  <a:lnTo>
                    <a:pt x="1323999" y="0"/>
                  </a:lnTo>
                  <a:lnTo>
                    <a:pt x="1323999" y="1612569"/>
                  </a:lnTo>
                  <a:lnTo>
                    <a:pt x="0" y="1612569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23999" cy="16506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31914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01814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71713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031914" y="2082139"/>
            <a:ext cx="5027057" cy="6122721"/>
            <a:chOff x="0" y="0"/>
            <a:chExt cx="8009835" cy="975560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009835" cy="9755605"/>
            </a:xfrm>
            <a:custGeom>
              <a:avLst/>
              <a:gdLst/>
              <a:ahLst/>
              <a:cxnLst/>
              <a:rect r="r" b="b" t="t" l="l"/>
              <a:pathLst>
                <a:path h="9755605" w="8009835">
                  <a:moveTo>
                    <a:pt x="0" y="0"/>
                  </a:moveTo>
                  <a:lnTo>
                    <a:pt x="0" y="9755605"/>
                  </a:lnTo>
                  <a:lnTo>
                    <a:pt x="8009835" y="9755605"/>
                  </a:lnTo>
                  <a:lnTo>
                    <a:pt x="8009835" y="0"/>
                  </a:lnTo>
                  <a:lnTo>
                    <a:pt x="0" y="0"/>
                  </a:lnTo>
                  <a:close/>
                  <a:moveTo>
                    <a:pt x="7948875" y="9694645"/>
                  </a:moveTo>
                  <a:lnTo>
                    <a:pt x="59690" y="9694645"/>
                  </a:lnTo>
                  <a:lnTo>
                    <a:pt x="59690" y="59690"/>
                  </a:lnTo>
                  <a:lnTo>
                    <a:pt x="7948875" y="59690"/>
                  </a:lnTo>
                  <a:lnTo>
                    <a:pt x="7948875" y="9694645"/>
                  </a:lnTo>
                  <a:close/>
                </a:path>
              </a:pathLst>
            </a:custGeom>
            <a:solidFill>
              <a:srgbClr val="00B2BD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24246" y="2284553"/>
            <a:ext cx="4642393" cy="2611297"/>
            <a:chOff x="0" y="0"/>
            <a:chExt cx="6189858" cy="3481729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9"/>
            <a:srcRect l="0" t="7786" r="0" b="7786"/>
            <a:stretch>
              <a:fillRect/>
            </a:stretch>
          </p:blipFill>
          <p:spPr>
            <a:xfrm flipH="false" flipV="false">
              <a:off x="0" y="0"/>
              <a:ext cx="6189858" cy="3481729"/>
            </a:xfrm>
            <a:prstGeom prst="rect">
              <a:avLst/>
            </a:prstGeom>
          </p:spPr>
        </p:pic>
      </p:grpSp>
      <p:grpSp>
        <p:nvGrpSpPr>
          <p:cNvPr name="Group 16" id="16"/>
          <p:cNvGrpSpPr/>
          <p:nvPr/>
        </p:nvGrpSpPr>
        <p:grpSpPr>
          <a:xfrm rot="0">
            <a:off x="12232243" y="2082139"/>
            <a:ext cx="5027057" cy="6122721"/>
            <a:chOff x="0" y="0"/>
            <a:chExt cx="8009835" cy="975560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009835" cy="9755605"/>
            </a:xfrm>
            <a:custGeom>
              <a:avLst/>
              <a:gdLst/>
              <a:ahLst/>
              <a:cxnLst/>
              <a:rect r="r" b="b" t="t" l="l"/>
              <a:pathLst>
                <a:path h="9755605" w="8009835">
                  <a:moveTo>
                    <a:pt x="0" y="0"/>
                  </a:moveTo>
                  <a:lnTo>
                    <a:pt x="0" y="9755605"/>
                  </a:lnTo>
                  <a:lnTo>
                    <a:pt x="8009835" y="9755605"/>
                  </a:lnTo>
                  <a:lnTo>
                    <a:pt x="8009835" y="0"/>
                  </a:lnTo>
                  <a:lnTo>
                    <a:pt x="0" y="0"/>
                  </a:lnTo>
                  <a:close/>
                  <a:moveTo>
                    <a:pt x="7948875" y="9694645"/>
                  </a:moveTo>
                  <a:lnTo>
                    <a:pt x="59690" y="9694645"/>
                  </a:lnTo>
                  <a:lnTo>
                    <a:pt x="59690" y="59690"/>
                  </a:lnTo>
                  <a:lnTo>
                    <a:pt x="7948875" y="59690"/>
                  </a:lnTo>
                  <a:lnTo>
                    <a:pt x="7948875" y="9694645"/>
                  </a:lnTo>
                  <a:close/>
                </a:path>
              </a:pathLst>
            </a:custGeom>
            <a:solidFill>
              <a:srgbClr val="00B2BD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2424575" y="2284553"/>
            <a:ext cx="4642393" cy="2611297"/>
            <a:chOff x="0" y="0"/>
            <a:chExt cx="6189858" cy="3481729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10"/>
            <a:srcRect l="0" t="7786" r="0" b="7786"/>
            <a:stretch>
              <a:fillRect/>
            </a:stretch>
          </p:blipFill>
          <p:spPr>
            <a:xfrm flipH="false" flipV="false">
              <a:off x="0" y="0"/>
              <a:ext cx="6189858" cy="3481729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6822803" y="2284553"/>
            <a:ext cx="4642393" cy="2611297"/>
            <a:chOff x="0" y="0"/>
            <a:chExt cx="6189858" cy="3481729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1"/>
            <a:srcRect l="0" t="9185" r="0" b="53338"/>
            <a:stretch>
              <a:fillRect/>
            </a:stretch>
          </p:blipFill>
          <p:spPr>
            <a:xfrm flipH="false" flipV="false">
              <a:off x="0" y="0"/>
              <a:ext cx="6189858" cy="3481729"/>
            </a:xfrm>
            <a:prstGeom prst="rect">
              <a:avLst/>
            </a:prstGeom>
          </p:spPr>
        </p:pic>
      </p:grpSp>
      <p:sp>
        <p:nvSpPr>
          <p:cNvPr name="Freeform 22" id="22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06284" r="0" b="-108956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031914" y="1076325"/>
            <a:ext cx="6276784" cy="373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68"/>
              </a:lnSpc>
            </a:pPr>
            <a:r>
              <a:rPr lang="en-US" sz="2800" spc="-75" b="true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Spiritual and Psychological Care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24246" y="5850509"/>
            <a:ext cx="4642393" cy="1339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0"/>
              </a:lnSpc>
            </a:pPr>
            <a:r>
              <a:rPr lang="en-US" sz="2500" spc="-67" b="true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Spiritual Care</a:t>
            </a:r>
            <a:r>
              <a:rPr lang="en-US" sz="2500" spc="-67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 Supporting patients and families with their spiritual or religious needs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424575" y="5850509"/>
            <a:ext cx="4642393" cy="1006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0"/>
              </a:lnSpc>
            </a:pPr>
            <a:r>
              <a:rPr lang="en-US" sz="2500" spc="-67" b="true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Grief Counseling</a:t>
            </a:r>
            <a:r>
              <a:rPr lang="en-US" sz="2500" spc="-67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 Preparing families for loss and offering coping strategies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822803" y="5850509"/>
            <a:ext cx="4642393" cy="1006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0"/>
              </a:lnSpc>
            </a:pPr>
            <a:r>
              <a:rPr lang="en-US" sz="2500" spc="-67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Psychological Support</a:t>
            </a:r>
            <a:r>
              <a:rPr lang="en-US" sz="2500" spc="-6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 Reducing anxiety and stress for patients and caregivers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5471160"/>
            <a:chOff x="0" y="0"/>
            <a:chExt cx="24384000" cy="729488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45310" r="0" b="9870"/>
            <a:stretch>
              <a:fillRect/>
            </a:stretch>
          </p:blipFill>
          <p:spPr>
            <a:xfrm flipH="false" flipV="false">
              <a:off x="0" y="0"/>
              <a:ext cx="24384000" cy="7294880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2731348" y="3994905"/>
            <a:ext cx="12629587" cy="5263395"/>
            <a:chOff x="0" y="0"/>
            <a:chExt cx="3326311" cy="13862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26311" cy="1386244"/>
            </a:xfrm>
            <a:custGeom>
              <a:avLst/>
              <a:gdLst/>
              <a:ahLst/>
              <a:cxnLst/>
              <a:rect r="r" b="b" t="t" l="l"/>
              <a:pathLst>
                <a:path h="1386244" w="3326311">
                  <a:moveTo>
                    <a:pt x="0" y="0"/>
                  </a:moveTo>
                  <a:lnTo>
                    <a:pt x="3326311" y="0"/>
                  </a:lnTo>
                  <a:lnTo>
                    <a:pt x="3326311" y="1386244"/>
                  </a:lnTo>
                  <a:lnTo>
                    <a:pt x="0" y="1386244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26311" cy="14243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235326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605225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975125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10257" y="3994905"/>
            <a:ext cx="1483284" cy="1740158"/>
            <a:chOff x="0" y="0"/>
            <a:chExt cx="390659" cy="45831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90659" cy="458313"/>
            </a:xfrm>
            <a:custGeom>
              <a:avLst/>
              <a:gdLst/>
              <a:ahLst/>
              <a:cxnLst/>
              <a:rect r="r" b="b" t="t" l="l"/>
              <a:pathLst>
                <a:path h="458313" w="390659">
                  <a:moveTo>
                    <a:pt x="0" y="0"/>
                  </a:moveTo>
                  <a:lnTo>
                    <a:pt x="390659" y="0"/>
                  </a:lnTo>
                  <a:lnTo>
                    <a:pt x="390659" y="458313"/>
                  </a:lnTo>
                  <a:lnTo>
                    <a:pt x="0" y="458313"/>
                  </a:lnTo>
                  <a:close/>
                </a:path>
              </a:pathLst>
            </a:custGeom>
            <a:solidFill>
              <a:srgbClr val="ED0E6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90659" cy="4964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3367400" y="4445635"/>
            <a:ext cx="12169230" cy="2044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Why Choose MA Health Care?</a:t>
            </a:r>
          </a:p>
          <a:p>
            <a:pPr algn="l">
              <a:lnSpc>
                <a:spcPts val="804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255236" y="5754112"/>
            <a:ext cx="11362940" cy="1888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b="true" sz="2800" spc="-75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Affordable and reliable services for end-of-life care.</a:t>
            </a:r>
          </a:p>
          <a:p>
            <a:pPr algn="l">
              <a:lnSpc>
                <a:spcPts val="2968"/>
              </a:lnSpc>
            </a:pPr>
          </a:p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b="true" sz="2800" spc="-75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Professional team with 15+ years of experience.</a:t>
            </a:r>
          </a:p>
          <a:p>
            <a:pPr algn="l">
              <a:lnSpc>
                <a:spcPts val="2968"/>
              </a:lnSpc>
            </a:pPr>
          </a:p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b="true" sz="2800" spc="-75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Personalized care plans to suit individual needs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4371271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9"/>
              </a:lnSpc>
            </a:pPr>
            <a:r>
              <a:rPr lang="en-US" sz="6999" spc="27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05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499499"/>
            <a:ext cx="534250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007076"/>
                </a:solidFill>
                <a:latin typeface="Anton"/>
                <a:ea typeface="Anton"/>
                <a:cs typeface="Anton"/>
                <a:sym typeface="Anton"/>
              </a:rPr>
              <a:t>Conclusion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435874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30162" y="3760892"/>
            <a:ext cx="8738015" cy="593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8"/>
              </a:lnSpc>
            </a:pPr>
            <a:r>
              <a:rPr lang="en-US" sz="2800" spc="-75" b="true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Providing Comfort When It Matters Most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5567309" y="2277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06284" r="0" b="-108956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30162" y="4726346"/>
            <a:ext cx="14110745" cy="989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sz="188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Caring for a dying patient is about offering not just medical support, but emotional, spiritual, and compassionate care. </a:t>
            </a:r>
          </a:p>
          <a:p>
            <a:pPr algn="l">
              <a:lnSpc>
                <a:spcPts val="2642"/>
              </a:lnSpc>
            </a:pPr>
          </a:p>
          <a:p>
            <a:pPr algn="l">
              <a:lnSpc>
                <a:spcPts val="2642"/>
              </a:lnSpc>
            </a:pPr>
            <a:r>
              <a:rPr lang="en-US" sz="188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 MA Health Care, we focus on preserving dignity, alleviating pain, and ensuring comfort during the final stages of life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876391" y="2577670"/>
            <a:ext cx="10382909" cy="6375739"/>
            <a:chOff x="0" y="0"/>
            <a:chExt cx="13843879" cy="8500985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897" r="0" b="48861"/>
            <a:stretch>
              <a:fillRect/>
            </a:stretch>
          </p:blipFill>
          <p:spPr>
            <a:xfrm flipH="false" flipV="false">
              <a:off x="0" y="0"/>
              <a:ext cx="13843879" cy="8500985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496914" cy="362504"/>
            <a:chOff x="0" y="0"/>
            <a:chExt cx="1678175" cy="40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8175" cy="406400"/>
            </a:xfrm>
            <a:custGeom>
              <a:avLst/>
              <a:gdLst/>
              <a:ahLst/>
              <a:cxnLst/>
              <a:rect r="r" b="b" t="t" l="l"/>
              <a:pathLst>
                <a:path h="406400" w="1678175">
                  <a:moveTo>
                    <a:pt x="1474975" y="0"/>
                  </a:moveTo>
                  <a:cubicBezTo>
                    <a:pt x="1587200" y="0"/>
                    <a:pt x="1678175" y="90976"/>
                    <a:pt x="1678175" y="203200"/>
                  </a:cubicBezTo>
                  <a:cubicBezTo>
                    <a:pt x="1678175" y="315424"/>
                    <a:pt x="1587200" y="406400"/>
                    <a:pt x="14749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2B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678175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2525614" y="1190902"/>
            <a:ext cx="3626498" cy="38100"/>
          </a:xfrm>
          <a:prstGeom prst="line">
            <a:avLst/>
          </a:prstGeom>
          <a:ln cap="flat" w="38100">
            <a:solidFill>
              <a:srgbClr val="00B2B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582571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98600" y="582571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68500" y="582571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6795689"/>
            <a:ext cx="453390" cy="453390"/>
          </a:xfrm>
          <a:custGeom>
            <a:avLst/>
            <a:gdLst/>
            <a:ahLst/>
            <a:cxnLst/>
            <a:rect r="r" b="b" t="t" l="l"/>
            <a:pathLst>
              <a:path h="453390" w="453390">
                <a:moveTo>
                  <a:pt x="0" y="0"/>
                </a:moveTo>
                <a:lnTo>
                  <a:pt x="453390" y="0"/>
                </a:lnTo>
                <a:lnTo>
                  <a:pt x="453390" y="453390"/>
                </a:lnTo>
                <a:lnTo>
                  <a:pt x="0" y="4533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7411004"/>
            <a:ext cx="453390" cy="453390"/>
          </a:xfrm>
          <a:custGeom>
            <a:avLst/>
            <a:gdLst/>
            <a:ahLst/>
            <a:cxnLst/>
            <a:rect r="r" b="b" t="t" l="l"/>
            <a:pathLst>
              <a:path h="453390" w="453390">
                <a:moveTo>
                  <a:pt x="0" y="0"/>
                </a:moveTo>
                <a:lnTo>
                  <a:pt x="453390" y="0"/>
                </a:lnTo>
                <a:lnTo>
                  <a:pt x="453390" y="453390"/>
                </a:lnTo>
                <a:lnTo>
                  <a:pt x="0" y="4533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8026319"/>
            <a:ext cx="453390" cy="453390"/>
          </a:xfrm>
          <a:custGeom>
            <a:avLst/>
            <a:gdLst/>
            <a:ahLst/>
            <a:cxnLst/>
            <a:rect r="r" b="b" t="t" l="l"/>
            <a:pathLst>
              <a:path h="453390" w="453390">
                <a:moveTo>
                  <a:pt x="0" y="0"/>
                </a:moveTo>
                <a:lnTo>
                  <a:pt x="453390" y="0"/>
                </a:lnTo>
                <a:lnTo>
                  <a:pt x="453390" y="453390"/>
                </a:lnTo>
                <a:lnTo>
                  <a:pt x="0" y="4533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1550247"/>
            <a:ext cx="9695620" cy="204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25"/>
              </a:lnSpc>
            </a:pPr>
            <a:r>
              <a:rPr lang="en-US" sz="11947" spc="465">
                <a:solidFill>
                  <a:srgbClr val="292929"/>
                </a:solidFill>
                <a:latin typeface="Anton"/>
                <a:ea typeface="Anton"/>
                <a:cs typeface="Anton"/>
                <a:sym typeface="Anton"/>
              </a:rPr>
              <a:t>THANK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3101705"/>
            <a:ext cx="9695620" cy="204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25"/>
              </a:lnSpc>
            </a:pPr>
            <a:r>
              <a:rPr lang="en-US" sz="11947" spc="465">
                <a:solidFill>
                  <a:srgbClr val="292929"/>
                </a:solidFill>
                <a:latin typeface="Anton"/>
                <a:ea typeface="Anton"/>
                <a:cs typeface="Anton"/>
                <a:sym typeface="Anton"/>
              </a:rPr>
              <a:t>YOU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06575" y="6843314"/>
            <a:ext cx="7863918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80"/>
              </a:lnSpc>
            </a:pPr>
            <a:r>
              <a:rPr lang="en-US" b="true" sz="3000" spc="-81">
                <a:solidFill>
                  <a:srgbClr val="00707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9156567152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06575" y="7490682"/>
            <a:ext cx="3614440" cy="373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66"/>
              </a:lnSpc>
              <a:spcBef>
                <a:spcPct val="0"/>
              </a:spcBef>
            </a:pPr>
            <a:r>
              <a:rPr lang="en-US" sz="2703" spc="-73" strike="noStrike" u="none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mahealthfoundation.in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606575" y="8054894"/>
            <a:ext cx="4857569" cy="181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MA Health Care Foundation, </a:t>
            </a:r>
          </a:p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Jankar Residency,  Shiv Shambho Colony, </a:t>
            </a:r>
          </a:p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Adarsh Nagar Rd,  Kiwale, Ravet, Pimpri-Chinchwad, </a:t>
            </a:r>
          </a:p>
          <a:p>
            <a:pPr algn="l">
              <a:lnSpc>
                <a:spcPts val="2080"/>
              </a:lnSpc>
            </a:pPr>
          </a:p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Pune, Maharashtra 412101</a:t>
            </a:r>
          </a:p>
          <a:p>
            <a:pPr algn="l">
              <a:lnSpc>
                <a:spcPts val="2080"/>
              </a:lnSpc>
            </a:pP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-106284" r="0" b="-10895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DAGZoqIEfR0</dc:identifier>
  <dcterms:modified xsi:type="dcterms:W3CDTF">2011-08-01T06:04:30Z</dcterms:modified>
  <cp:revision>1</cp:revision>
  <dc:title>MA Health PPT - Care of Death and Dying Patient</dc:title>
</cp:coreProperties>
</file>