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nton" charset="1" panose="00000500000000000000"/>
      <p:regular r:id="rId16"/>
    </p:embeddedFont>
    <p:embeddedFont>
      <p:font typeface="Proxima Nova Bold" charset="1" panose="02000506030000020004"/>
      <p:regular r:id="rId17"/>
    </p:embeddedFont>
    <p:embeddedFont>
      <p:font typeface="Montserrat Bold" charset="1" panose="00000800000000000000"/>
      <p:regular r:id="rId18"/>
    </p:embeddedFont>
    <p:embeddedFont>
      <p:font typeface="Montserrat" charset="1" panose="00000500000000000000"/>
      <p:regular r:id="rId19"/>
    </p:embeddedFont>
    <p:embeddedFont>
      <p:font typeface="Open Sans Bold" charset="1" panose="020B0806030504020204"/>
      <p:regular r:id="rId20"/>
    </p:embeddedFont>
    <p:embeddedFont>
      <p:font typeface="Montserrat Medium" charset="1" panose="00000600000000000000"/>
      <p:regular r:id="rId21"/>
    </p:embeddedFont>
    <p:embeddedFont>
      <p:font typeface="Alice" charset="1" panose="000005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6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13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14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5.jpe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jpeg" Type="http://schemas.openxmlformats.org/officeDocument/2006/relationships/image"/><Relationship Id="rId7" Target="../media/image19.png" Type="http://schemas.openxmlformats.org/officeDocument/2006/relationships/image"/><Relationship Id="rId8" Target="../media/image20.svg" Type="http://schemas.openxmlformats.org/officeDocument/2006/relationships/image"/><Relationship Id="rId9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1.jpe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2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jpeg" Type="http://schemas.openxmlformats.org/officeDocument/2006/relationships/image"/><Relationship Id="rId11" Target="../media/image25.jpeg" Type="http://schemas.openxmlformats.org/officeDocument/2006/relationships/image"/><Relationship Id="rId12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23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svg" Type="http://schemas.openxmlformats.org/officeDocument/2006/relationships/image"/><Relationship Id="rId14" Target="../media/image31.png" Type="http://schemas.openxmlformats.org/officeDocument/2006/relationships/image"/><Relationship Id="rId15" Target="../media/image32.svg" Type="http://schemas.openxmlformats.org/officeDocument/2006/relationships/image"/><Relationship Id="rId16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26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7934325" cy="10287000"/>
            <a:chOff x="0" y="0"/>
            <a:chExt cx="10579100" cy="1371600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45988" t="0" r="2527" b="0"/>
            <a:stretch>
              <a:fillRect/>
            </a:stretch>
          </p:blipFill>
          <p:spPr>
            <a:xfrm flipH="false" flipV="false">
              <a:off x="0" y="0"/>
              <a:ext cx="10579100" cy="13716000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9144000" y="1471392"/>
            <a:ext cx="1496914" cy="362504"/>
            <a:chOff x="0" y="0"/>
            <a:chExt cx="1678175" cy="406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78175" cy="406400"/>
            </a:xfrm>
            <a:custGeom>
              <a:avLst/>
              <a:gdLst/>
              <a:ahLst/>
              <a:cxnLst/>
              <a:rect r="r" b="b" t="t" l="l"/>
              <a:pathLst>
                <a:path h="406400" w="1678175">
                  <a:moveTo>
                    <a:pt x="1474975" y="0"/>
                  </a:moveTo>
                  <a:cubicBezTo>
                    <a:pt x="1587200" y="0"/>
                    <a:pt x="1678175" y="90976"/>
                    <a:pt x="1678175" y="203200"/>
                  </a:cubicBezTo>
                  <a:cubicBezTo>
                    <a:pt x="1678175" y="315424"/>
                    <a:pt x="1587200" y="406400"/>
                    <a:pt x="14749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D0E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678175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0640914" y="1652644"/>
            <a:ext cx="3626498" cy="0"/>
          </a:xfrm>
          <a:prstGeom prst="line">
            <a:avLst/>
          </a:prstGeom>
          <a:ln cap="flat" w="38100">
            <a:solidFill>
              <a:srgbClr val="ED0E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9320257" y="8192070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690157" y="8192070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060057" y="8192070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06284" r="0" b="-108956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144000" y="1894031"/>
            <a:ext cx="7643504" cy="4947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85"/>
              </a:lnSpc>
            </a:pPr>
            <a:r>
              <a:rPr lang="en-US" sz="9418" spc="367">
                <a:solidFill>
                  <a:srgbClr val="3E081E"/>
                </a:solidFill>
                <a:latin typeface="Anton"/>
                <a:ea typeface="Anton"/>
                <a:cs typeface="Anton"/>
                <a:sym typeface="Anton"/>
              </a:rPr>
              <a:t>CARE OF UNCONSCIOUS PATIENT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144000" y="7314061"/>
            <a:ext cx="8115300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0"/>
              </a:lnSpc>
            </a:pPr>
            <a:r>
              <a:rPr lang="en-US" sz="3000" spc="-81" b="true">
                <a:solidFill>
                  <a:srgbClr val="3E081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Guidelines, Procedures, and Best Practices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5471160"/>
            <a:chOff x="0" y="0"/>
            <a:chExt cx="24384000" cy="729488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27590" r="0" b="27590"/>
            <a:stretch>
              <a:fillRect/>
            </a:stretch>
          </p:blipFill>
          <p:spPr>
            <a:xfrm flipH="false" flipV="false">
              <a:off x="0" y="0"/>
              <a:ext cx="24384000" cy="7294880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629713" y="3994905"/>
            <a:ext cx="12629587" cy="5263395"/>
            <a:chOff x="0" y="0"/>
            <a:chExt cx="3326311" cy="138624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26311" cy="1386244"/>
            </a:xfrm>
            <a:custGeom>
              <a:avLst/>
              <a:gdLst/>
              <a:ahLst/>
              <a:cxnLst/>
              <a:rect r="r" b="b" t="t" l="l"/>
              <a:pathLst>
                <a:path h="1386244" w="3326311">
                  <a:moveTo>
                    <a:pt x="0" y="0"/>
                  </a:moveTo>
                  <a:lnTo>
                    <a:pt x="3326311" y="0"/>
                  </a:lnTo>
                  <a:lnTo>
                    <a:pt x="3326311" y="1386244"/>
                  </a:lnTo>
                  <a:lnTo>
                    <a:pt x="0" y="1386244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326311" cy="14243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86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85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3008622" y="3994905"/>
            <a:ext cx="1483284" cy="1740158"/>
            <a:chOff x="0" y="0"/>
            <a:chExt cx="390659" cy="45831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90659" cy="458313"/>
            </a:xfrm>
            <a:custGeom>
              <a:avLst/>
              <a:gdLst/>
              <a:ahLst/>
              <a:cxnLst/>
              <a:rect r="r" b="b" t="t" l="l"/>
              <a:pathLst>
                <a:path h="458313" w="390659">
                  <a:moveTo>
                    <a:pt x="0" y="0"/>
                  </a:moveTo>
                  <a:lnTo>
                    <a:pt x="390659" y="0"/>
                  </a:lnTo>
                  <a:lnTo>
                    <a:pt x="390659" y="458313"/>
                  </a:lnTo>
                  <a:lnTo>
                    <a:pt x="0" y="458313"/>
                  </a:lnTo>
                  <a:close/>
                </a:path>
              </a:pathLst>
            </a:custGeom>
            <a:solidFill>
              <a:srgbClr val="ED0E64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390659" cy="4964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5265766" y="4445635"/>
            <a:ext cx="8115300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Introduction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265766" y="5782687"/>
            <a:ext cx="11362940" cy="373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68"/>
              </a:lnSpc>
            </a:pPr>
            <a:r>
              <a:rPr lang="en-US" b="true" sz="2800" spc="-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Definition of unconsciousness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263037" y="7864839"/>
            <a:ext cx="11362940" cy="373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68"/>
              </a:lnSpc>
            </a:pP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Head injury, stroke, drug overdose, hypoglycemia, infections, etc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927066" y="4371271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9"/>
              </a:lnSpc>
            </a:pPr>
            <a:r>
              <a:rPr lang="en-US" sz="6999" spc="27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01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265766" y="6463598"/>
            <a:ext cx="11362940" cy="373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68"/>
              </a:lnSpc>
            </a:pP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Loss of awareness and responsiveness to external stimuli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265766" y="7281056"/>
            <a:ext cx="11362940" cy="373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68"/>
              </a:lnSpc>
            </a:pPr>
            <a:r>
              <a:rPr lang="en-US" b="true" sz="2800" spc="-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Causes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4940543" cy="10287000"/>
            <a:chOff x="0" y="0"/>
            <a:chExt cx="13012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12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1213">
                  <a:moveTo>
                    <a:pt x="0" y="0"/>
                  </a:moveTo>
                  <a:lnTo>
                    <a:pt x="1301213" y="0"/>
                  </a:lnTo>
                  <a:lnTo>
                    <a:pt x="13012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B2B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12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875681" y="2082139"/>
            <a:ext cx="6129724" cy="6122721"/>
            <a:chOff x="0" y="0"/>
            <a:chExt cx="8172966" cy="816362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16361" t="0" r="38211" b="0"/>
            <a:stretch>
              <a:fillRect/>
            </a:stretch>
          </p:blipFill>
          <p:spPr>
            <a:xfrm flipH="false" flipV="false">
              <a:off x="0" y="0"/>
              <a:ext cx="8172966" cy="816362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6235326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605225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975125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131309" y="2082139"/>
            <a:ext cx="9127991" cy="6122721"/>
            <a:chOff x="0" y="0"/>
            <a:chExt cx="14544035" cy="975560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4544035" cy="9755605"/>
            </a:xfrm>
            <a:custGeom>
              <a:avLst/>
              <a:gdLst/>
              <a:ahLst/>
              <a:cxnLst/>
              <a:rect r="r" b="b" t="t" l="l"/>
              <a:pathLst>
                <a:path h="9755605" w="14544035">
                  <a:moveTo>
                    <a:pt x="0" y="0"/>
                  </a:moveTo>
                  <a:lnTo>
                    <a:pt x="0" y="9755605"/>
                  </a:lnTo>
                  <a:lnTo>
                    <a:pt x="14544035" y="9755605"/>
                  </a:lnTo>
                  <a:lnTo>
                    <a:pt x="14544035" y="0"/>
                  </a:lnTo>
                  <a:lnTo>
                    <a:pt x="0" y="0"/>
                  </a:lnTo>
                  <a:close/>
                  <a:moveTo>
                    <a:pt x="14483076" y="9694645"/>
                  </a:moveTo>
                  <a:lnTo>
                    <a:pt x="59690" y="9694645"/>
                  </a:lnTo>
                  <a:lnTo>
                    <a:pt x="59690" y="59690"/>
                  </a:lnTo>
                  <a:lnTo>
                    <a:pt x="14483076" y="59690"/>
                  </a:lnTo>
                  <a:lnTo>
                    <a:pt x="14483076" y="9694645"/>
                  </a:lnTo>
                  <a:close/>
                </a:path>
              </a:pathLst>
            </a:custGeom>
            <a:solidFill>
              <a:srgbClr val="00B2BD"/>
            </a:solid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8496823" y="3652886"/>
            <a:ext cx="8762477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007076"/>
                </a:solidFill>
                <a:latin typeface="Anton"/>
                <a:ea typeface="Anton"/>
                <a:cs typeface="Anton"/>
                <a:sym typeface="Anton"/>
              </a:rPr>
              <a:t>Objectives of Care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496823" y="2589261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498285" y="5133354"/>
            <a:ext cx="8618927" cy="302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Maintain airway, breathing, and circulation (ABC).</a:t>
            </a:r>
          </a:p>
          <a:p>
            <a:pPr algn="just">
              <a:lnSpc>
                <a:spcPts val="2968"/>
              </a:lnSpc>
            </a:pPr>
          </a:p>
          <a:p>
            <a:pPr algn="just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Prevent complications like pressure sores and infections.</a:t>
            </a:r>
          </a:p>
          <a:p>
            <a:pPr algn="just">
              <a:lnSpc>
                <a:spcPts val="2968"/>
              </a:lnSpc>
            </a:pPr>
          </a:p>
          <a:p>
            <a:pPr algn="just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Ensure patient safety and dignity</a:t>
            </a:r>
          </a:p>
          <a:p>
            <a:pPr algn="just">
              <a:lnSpc>
                <a:spcPts val="3892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347457" y="0"/>
            <a:ext cx="4940543" cy="10287000"/>
            <a:chOff x="0" y="0"/>
            <a:chExt cx="13012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12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1213">
                  <a:moveTo>
                    <a:pt x="0" y="0"/>
                  </a:moveTo>
                  <a:lnTo>
                    <a:pt x="1301213" y="0"/>
                  </a:lnTo>
                  <a:lnTo>
                    <a:pt x="13012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12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713297" y="2498986"/>
            <a:ext cx="7268319" cy="4745316"/>
            <a:chOff x="0" y="0"/>
            <a:chExt cx="9691092" cy="632708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095" r="0" b="1095"/>
            <a:stretch>
              <a:fillRect/>
            </a:stretch>
          </p:blipFill>
          <p:spPr>
            <a:xfrm flipH="false" flipV="false">
              <a:off x="0" y="0"/>
              <a:ext cx="9691092" cy="632708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86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85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219" y="2124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9" y="0"/>
                </a:lnTo>
                <a:lnTo>
                  <a:pt x="2524879" y="800937"/>
                </a:lnTo>
                <a:lnTo>
                  <a:pt x="0" y="8009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3391474"/>
            <a:ext cx="8880826" cy="734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04"/>
              </a:lnSpc>
            </a:pPr>
            <a:r>
              <a:rPr lang="en-US" sz="4960" spc="193" b="true">
                <a:solidFill>
                  <a:srgbClr val="00707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Initial Assessment (ABCs)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346899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03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31191" y="4445222"/>
            <a:ext cx="8684597" cy="319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21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spc="10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Ai</a:t>
            </a:r>
            <a:r>
              <a:rPr lang="en-US" sz="2799" spc="10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rway: Ensure it is open (use head tilt-chin lift or jaw thrust).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</a:p>
          <a:p>
            <a:pPr algn="l" marL="604519" indent="-302260" lvl="1">
              <a:lnSpc>
                <a:spcPts val="321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spc="10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Breathing: Check for adequate ventilation.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</a:p>
          <a:p>
            <a:pPr algn="l" marL="604519" indent="-302260" lvl="1">
              <a:lnSpc>
                <a:spcPts val="3219"/>
              </a:lnSpc>
              <a:buFont typeface="Arial"/>
              <a:buChar char="•"/>
            </a:pPr>
            <a:r>
              <a:rPr lang="en-US" sz="2799" spc="10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Circulation: Monitor pulse and blood pressure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9144000" cy="10287000"/>
            <a:chOff x="0" y="0"/>
            <a:chExt cx="2408296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08296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08296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8700" y="2764958"/>
            <a:ext cx="7018244" cy="3312065"/>
            <a:chOff x="0" y="0"/>
            <a:chExt cx="9357659" cy="4416087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4650" r="0" b="14650"/>
            <a:stretch>
              <a:fillRect/>
            </a:stretch>
          </p:blipFill>
          <p:spPr>
            <a:xfrm flipH="false" flipV="false">
              <a:off x="0" y="0"/>
              <a:ext cx="9357659" cy="4416087"/>
            </a:xfrm>
            <a:prstGeom prst="rect">
              <a:avLst/>
            </a:prstGeom>
          </p:spPr>
        </p:pic>
      </p:grpSp>
      <p:sp>
        <p:nvSpPr>
          <p:cNvPr name="Freeform 8" id="8"/>
          <p:cNvSpPr/>
          <p:nvPr/>
        </p:nvSpPr>
        <p:spPr>
          <a:xfrm flipH="false" flipV="false" rot="0">
            <a:off x="1028700" y="1988597"/>
            <a:ext cx="474985" cy="474985"/>
          </a:xfrm>
          <a:custGeom>
            <a:avLst/>
            <a:gdLst/>
            <a:ahLst/>
            <a:cxnLst/>
            <a:rect r="r" b="b" t="t" l="l"/>
            <a:pathLst>
              <a:path h="474985" w="474985">
                <a:moveTo>
                  <a:pt x="0" y="0"/>
                </a:moveTo>
                <a:lnTo>
                  <a:pt x="474985" y="0"/>
                </a:lnTo>
                <a:lnTo>
                  <a:pt x="474985" y="474985"/>
                </a:lnTo>
                <a:lnTo>
                  <a:pt x="0" y="4749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112901" y="2764958"/>
            <a:ext cx="7018244" cy="3312065"/>
            <a:chOff x="0" y="0"/>
            <a:chExt cx="9357659" cy="4416087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6"/>
            <a:srcRect l="0" t="14650" r="0" b="14650"/>
            <a:stretch>
              <a:fillRect/>
            </a:stretch>
          </p:blipFill>
          <p:spPr>
            <a:xfrm flipH="false" flipV="false">
              <a:off x="0" y="0"/>
              <a:ext cx="9357659" cy="4416087"/>
            </a:xfrm>
            <a:prstGeom prst="rect">
              <a:avLst/>
            </a:prstGeom>
          </p:spPr>
        </p:pic>
      </p:grpSp>
      <p:sp>
        <p:nvSpPr>
          <p:cNvPr name="Freeform 11" id="11"/>
          <p:cNvSpPr/>
          <p:nvPr/>
        </p:nvSpPr>
        <p:spPr>
          <a:xfrm flipH="false" flipV="false" rot="0">
            <a:off x="10112901" y="1988597"/>
            <a:ext cx="474985" cy="474985"/>
          </a:xfrm>
          <a:custGeom>
            <a:avLst/>
            <a:gdLst/>
            <a:ahLst/>
            <a:cxnLst/>
            <a:rect r="r" b="b" t="t" l="l"/>
            <a:pathLst>
              <a:path h="474985" w="474985">
                <a:moveTo>
                  <a:pt x="0" y="0"/>
                </a:moveTo>
                <a:lnTo>
                  <a:pt x="474985" y="0"/>
                </a:lnTo>
                <a:lnTo>
                  <a:pt x="474985" y="474985"/>
                </a:lnTo>
                <a:lnTo>
                  <a:pt x="0" y="4749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619818" y="2277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06284" r="0" b="-108956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624983" y="2003247"/>
            <a:ext cx="6550115" cy="49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11"/>
              </a:lnSpc>
            </a:pPr>
            <a:r>
              <a:rPr lang="en-US" b="true" sz="3595" spc="-97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Positioning the Patient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6315148"/>
            <a:ext cx="7018244" cy="3716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Place the patient in the recovery position (if unconscious but breathing).</a:t>
            </a:r>
          </a:p>
          <a:p>
            <a:pPr algn="l">
              <a:lnSpc>
                <a:spcPts val="2968"/>
              </a:lnSpc>
            </a:pPr>
          </a:p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Ensure the head is turned to the side to prevent choking from vomit.</a:t>
            </a:r>
          </a:p>
          <a:p>
            <a:pPr algn="l">
              <a:lnSpc>
                <a:spcPts val="2968"/>
              </a:lnSpc>
            </a:pPr>
          </a:p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Avoid spinal movement if a neck injury is suspected</a:t>
            </a:r>
          </a:p>
          <a:p>
            <a:pPr algn="l">
              <a:lnSpc>
                <a:spcPts val="2968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0709185" y="2003247"/>
            <a:ext cx="6550115" cy="492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11"/>
              </a:lnSpc>
            </a:pPr>
            <a:r>
              <a:rPr lang="en-US" b="true" sz="3595" spc="-97">
                <a:solidFill>
                  <a:srgbClr val="00949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Airway Management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864013" y="6500885"/>
            <a:ext cx="7018244" cy="3345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sz="2800" spc="-75">
                <a:solidFill>
                  <a:srgbClr val="00949D"/>
                </a:solidFill>
                <a:latin typeface="Montserrat"/>
                <a:ea typeface="Montserrat"/>
                <a:cs typeface="Montserrat"/>
                <a:sym typeface="Montserrat"/>
              </a:rPr>
              <a:t>Suction secretions to keep the airway clear.</a:t>
            </a:r>
          </a:p>
          <a:p>
            <a:pPr algn="l">
              <a:lnSpc>
                <a:spcPts val="2968"/>
              </a:lnSpc>
            </a:pPr>
          </a:p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sz="2800" spc="-75">
                <a:solidFill>
                  <a:srgbClr val="00949D"/>
                </a:solidFill>
                <a:latin typeface="Montserrat"/>
                <a:ea typeface="Montserrat"/>
                <a:cs typeface="Montserrat"/>
                <a:sym typeface="Montserrat"/>
              </a:rPr>
              <a:t>Insert an oropharyngeal or nasopharyngeal airway if necessary.</a:t>
            </a:r>
          </a:p>
          <a:p>
            <a:pPr algn="l">
              <a:lnSpc>
                <a:spcPts val="2968"/>
              </a:lnSpc>
            </a:pPr>
          </a:p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sz="2800" spc="-75">
                <a:solidFill>
                  <a:srgbClr val="00949D"/>
                </a:solidFill>
                <a:latin typeface="Montserrat"/>
                <a:ea typeface="Montserrat"/>
                <a:cs typeface="Montserrat"/>
                <a:sym typeface="Montserrat"/>
              </a:rPr>
              <a:t>Monitor oxygen saturation; provide oxygen if required</a:t>
            </a:r>
          </a:p>
          <a:p>
            <a:pPr algn="l">
              <a:lnSpc>
                <a:spcPts val="2968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144000" y="0"/>
            <a:ext cx="9144000" cy="10287000"/>
            <a:chOff x="0" y="0"/>
            <a:chExt cx="2408296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08296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08296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8700" y="2764958"/>
            <a:ext cx="7018244" cy="3312065"/>
            <a:chOff x="0" y="0"/>
            <a:chExt cx="9357659" cy="4416087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34279" r="0" b="34279"/>
            <a:stretch>
              <a:fillRect/>
            </a:stretch>
          </p:blipFill>
          <p:spPr>
            <a:xfrm flipH="false" flipV="false">
              <a:off x="0" y="0"/>
              <a:ext cx="9357659" cy="4416087"/>
            </a:xfrm>
            <a:prstGeom prst="rect">
              <a:avLst/>
            </a:prstGeom>
          </p:spPr>
        </p:pic>
      </p:grpSp>
      <p:sp>
        <p:nvSpPr>
          <p:cNvPr name="Freeform 8" id="8"/>
          <p:cNvSpPr/>
          <p:nvPr/>
        </p:nvSpPr>
        <p:spPr>
          <a:xfrm flipH="false" flipV="false" rot="0">
            <a:off x="1028700" y="1988597"/>
            <a:ext cx="474985" cy="474985"/>
          </a:xfrm>
          <a:custGeom>
            <a:avLst/>
            <a:gdLst/>
            <a:ahLst/>
            <a:cxnLst/>
            <a:rect r="r" b="b" t="t" l="l"/>
            <a:pathLst>
              <a:path h="474985" w="474985">
                <a:moveTo>
                  <a:pt x="0" y="0"/>
                </a:moveTo>
                <a:lnTo>
                  <a:pt x="474985" y="0"/>
                </a:lnTo>
                <a:lnTo>
                  <a:pt x="474985" y="474985"/>
                </a:lnTo>
                <a:lnTo>
                  <a:pt x="0" y="4749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112901" y="1988597"/>
            <a:ext cx="474985" cy="474985"/>
          </a:xfrm>
          <a:custGeom>
            <a:avLst/>
            <a:gdLst/>
            <a:ahLst/>
            <a:cxnLst/>
            <a:rect r="r" b="b" t="t" l="l"/>
            <a:pathLst>
              <a:path h="474985" w="474985">
                <a:moveTo>
                  <a:pt x="0" y="0"/>
                </a:moveTo>
                <a:lnTo>
                  <a:pt x="474985" y="0"/>
                </a:lnTo>
                <a:lnTo>
                  <a:pt x="474985" y="474985"/>
                </a:lnTo>
                <a:lnTo>
                  <a:pt x="0" y="4749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0219" y="2124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9" y="0"/>
                </a:lnTo>
                <a:lnTo>
                  <a:pt x="2524879" y="800937"/>
                </a:lnTo>
                <a:lnTo>
                  <a:pt x="0" y="8009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06284" r="0" b="-108956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624983" y="2003247"/>
            <a:ext cx="6550115" cy="492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11"/>
              </a:lnSpc>
            </a:pPr>
            <a:r>
              <a:rPr lang="en-US" b="true" sz="3595" spc="-97">
                <a:solidFill>
                  <a:srgbClr val="00707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Monitoring and Vital Signs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00545" y="6503309"/>
            <a:ext cx="8027688" cy="3549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5567" indent="-237784" lvl="1">
              <a:lnSpc>
                <a:spcPts val="3568"/>
              </a:lnSpc>
              <a:buFont typeface="Arial"/>
              <a:buChar char="•"/>
            </a:pPr>
            <a:r>
              <a:rPr lang="en-US" b="true" sz="2202" spc="-59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Continuous monitoring</a:t>
            </a:r>
            <a:r>
              <a:rPr lang="en-US" sz="2202" spc="-5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 marL="951134" indent="-317045" lvl="2">
              <a:lnSpc>
                <a:spcPts val="3568"/>
              </a:lnSpc>
              <a:buFont typeface="Arial"/>
              <a:buChar char="⚬"/>
            </a:pPr>
            <a:r>
              <a:rPr lang="en-US" sz="2202" spc="-5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Heart rate, blood pressure, respiratory rate, and oxygen levels.</a:t>
            </a:r>
          </a:p>
          <a:p>
            <a:pPr algn="l" marL="475567" indent="-237784" lvl="1">
              <a:lnSpc>
                <a:spcPts val="3568"/>
              </a:lnSpc>
              <a:buFont typeface="Arial"/>
              <a:buChar char="•"/>
            </a:pPr>
            <a:r>
              <a:rPr lang="en-US" b="true" sz="2202" spc="-59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Neurological checks</a:t>
            </a:r>
            <a:r>
              <a:rPr lang="en-US" sz="2202" spc="-5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 marL="951134" indent="-317045" lvl="2">
              <a:lnSpc>
                <a:spcPts val="3568"/>
              </a:lnSpc>
              <a:buFont typeface="Arial"/>
              <a:buChar char="⚬"/>
            </a:pPr>
            <a:r>
              <a:rPr lang="en-US" sz="2202" spc="-5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Use GCS to track consciousness level over time.</a:t>
            </a:r>
          </a:p>
          <a:p>
            <a:pPr algn="l" marL="475567" indent="-237784" lvl="1">
              <a:lnSpc>
                <a:spcPts val="3568"/>
              </a:lnSpc>
              <a:buFont typeface="Arial"/>
              <a:buChar char="•"/>
            </a:pPr>
            <a:r>
              <a:rPr lang="en-US" sz="2202" spc="-5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Look for </a:t>
            </a:r>
            <a:r>
              <a:rPr lang="en-US" b="true" sz="2202" spc="-59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signs of deterioration</a:t>
            </a:r>
            <a:r>
              <a:rPr lang="en-US" sz="2202" spc="-5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 (pupil changes, irregular breathing).</a:t>
            </a:r>
          </a:p>
          <a:p>
            <a:pPr algn="l">
              <a:lnSpc>
                <a:spcPts val="3568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0709185" y="2003247"/>
            <a:ext cx="6550115" cy="492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11"/>
              </a:lnSpc>
            </a:pPr>
            <a:r>
              <a:rPr lang="en-US" b="true" sz="3595" spc="-97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Nursing Care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898277" y="2752974"/>
            <a:ext cx="8171932" cy="6241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21" indent="-302261" lvl="1">
              <a:lnSpc>
                <a:spcPts val="4536"/>
              </a:lnSpc>
              <a:buFont typeface="Arial"/>
              <a:buChar char="•"/>
            </a:pPr>
            <a:r>
              <a:rPr lang="en-US" b="true" sz="2800" spc="-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Skin care</a:t>
            </a: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 marL="1209042" indent="-403014" lvl="2">
              <a:lnSpc>
                <a:spcPts val="4536"/>
              </a:lnSpc>
              <a:buFont typeface="Arial"/>
              <a:buChar char="⚬"/>
            </a:pP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Turn patient every 2 hours to prevent pressure sores.</a:t>
            </a:r>
          </a:p>
          <a:p>
            <a:pPr algn="l" marL="604521" indent="-302261" lvl="1">
              <a:lnSpc>
                <a:spcPts val="4536"/>
              </a:lnSpc>
              <a:buFont typeface="Arial"/>
              <a:buChar char="•"/>
            </a:pPr>
            <a:r>
              <a:rPr lang="en-US" b="true" sz="2800" spc="-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Mouth care</a:t>
            </a: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 marL="1209042" indent="-403014" lvl="2">
              <a:lnSpc>
                <a:spcPts val="4536"/>
              </a:lnSpc>
              <a:buFont typeface="Arial"/>
              <a:buChar char="⚬"/>
            </a:pP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Clean mouth and keep it moist.</a:t>
            </a:r>
          </a:p>
          <a:p>
            <a:pPr algn="l" marL="604521" indent="-302261" lvl="1">
              <a:lnSpc>
                <a:spcPts val="4536"/>
              </a:lnSpc>
              <a:buFont typeface="Arial"/>
              <a:buChar char="•"/>
            </a:pPr>
            <a:r>
              <a:rPr lang="en-US" b="true" sz="2800" spc="-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Nutrition</a:t>
            </a: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 marL="1209042" indent="-403014" lvl="2">
              <a:lnSpc>
                <a:spcPts val="4536"/>
              </a:lnSpc>
              <a:buFont typeface="Arial"/>
              <a:buChar char="⚬"/>
            </a:pP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Provide enteral feeding via an NG tube if required.</a:t>
            </a:r>
          </a:p>
          <a:p>
            <a:pPr algn="l" marL="604521" indent="-302261" lvl="1">
              <a:lnSpc>
                <a:spcPts val="4536"/>
              </a:lnSpc>
              <a:buFont typeface="Arial"/>
              <a:buChar char="•"/>
            </a:pPr>
            <a:r>
              <a:rPr lang="en-US" b="true" sz="2800" spc="-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Urine and bowel care</a:t>
            </a: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 marL="1209042" indent="-403014" lvl="2">
              <a:lnSpc>
                <a:spcPts val="4536"/>
              </a:lnSpc>
              <a:buFont typeface="Arial"/>
              <a:buChar char="⚬"/>
            </a:pP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Monitor output and prevent infections</a:t>
            </a:r>
          </a:p>
          <a:p>
            <a:pPr algn="l">
              <a:lnSpc>
                <a:spcPts val="4536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5471160"/>
            <a:chOff x="0" y="0"/>
            <a:chExt cx="24384000" cy="729488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45310" r="0" b="9870"/>
            <a:stretch>
              <a:fillRect/>
            </a:stretch>
          </p:blipFill>
          <p:spPr>
            <a:xfrm flipH="false" flipV="false">
              <a:off x="0" y="0"/>
              <a:ext cx="24384000" cy="7294880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2731348" y="3994905"/>
            <a:ext cx="12629587" cy="5263395"/>
            <a:chOff x="0" y="0"/>
            <a:chExt cx="3326311" cy="13862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26311" cy="1386244"/>
            </a:xfrm>
            <a:custGeom>
              <a:avLst/>
              <a:gdLst/>
              <a:ahLst/>
              <a:cxnLst/>
              <a:rect r="r" b="b" t="t" l="l"/>
              <a:pathLst>
                <a:path h="1386244" w="3326311">
                  <a:moveTo>
                    <a:pt x="0" y="0"/>
                  </a:moveTo>
                  <a:lnTo>
                    <a:pt x="3326311" y="0"/>
                  </a:lnTo>
                  <a:lnTo>
                    <a:pt x="3326311" y="1386244"/>
                  </a:lnTo>
                  <a:lnTo>
                    <a:pt x="0" y="1386244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26311" cy="14243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235326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605225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975125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10257" y="3994905"/>
            <a:ext cx="1483284" cy="1740158"/>
            <a:chOff x="0" y="0"/>
            <a:chExt cx="390659" cy="45831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90659" cy="458313"/>
            </a:xfrm>
            <a:custGeom>
              <a:avLst/>
              <a:gdLst/>
              <a:ahLst/>
              <a:cxnLst/>
              <a:rect r="r" b="b" t="t" l="l"/>
              <a:pathLst>
                <a:path h="458313" w="390659">
                  <a:moveTo>
                    <a:pt x="0" y="0"/>
                  </a:moveTo>
                  <a:lnTo>
                    <a:pt x="390659" y="0"/>
                  </a:lnTo>
                  <a:lnTo>
                    <a:pt x="390659" y="458313"/>
                  </a:lnTo>
                  <a:lnTo>
                    <a:pt x="0" y="458313"/>
                  </a:lnTo>
                  <a:close/>
                </a:path>
              </a:pathLst>
            </a:custGeom>
            <a:solidFill>
              <a:srgbClr val="ED0E6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90659" cy="4964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3367400" y="4445635"/>
            <a:ext cx="1080723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Preventing Complications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67400" y="5782687"/>
            <a:ext cx="11362940" cy="3345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b="true" sz="2800" spc="-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Infections</a:t>
            </a: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 Use aseptic techniques.</a:t>
            </a:r>
          </a:p>
          <a:p>
            <a:pPr algn="l">
              <a:lnSpc>
                <a:spcPts val="2968"/>
              </a:lnSpc>
            </a:pPr>
          </a:p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b="true" sz="2800" spc="-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Aspiration</a:t>
            </a: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 Position properly and monitor feeding.</a:t>
            </a:r>
          </a:p>
          <a:p>
            <a:pPr algn="l">
              <a:lnSpc>
                <a:spcPts val="2968"/>
              </a:lnSpc>
            </a:pPr>
          </a:p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b="true" sz="2800" spc="-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Contractures</a:t>
            </a: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 Perform passive range-of-motion exercises.</a:t>
            </a:r>
          </a:p>
          <a:p>
            <a:pPr algn="l">
              <a:lnSpc>
                <a:spcPts val="2968"/>
              </a:lnSpc>
            </a:pPr>
          </a:p>
          <a:p>
            <a:pPr algn="l" marL="604521" indent="-302261" lvl="1">
              <a:lnSpc>
                <a:spcPts val="2968"/>
              </a:lnSpc>
              <a:buFont typeface="Arial"/>
              <a:buChar char="•"/>
            </a:pPr>
            <a:r>
              <a:rPr lang="en-US" b="true" sz="2800" spc="-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Deep vein thrombosis</a:t>
            </a:r>
            <a:r>
              <a:rPr lang="en-US" sz="2800" spc="-7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(DVT): Apply compression stockings and encourage mobility if possible</a:t>
            </a:r>
          </a:p>
          <a:p>
            <a:pPr algn="l">
              <a:lnSpc>
                <a:spcPts val="2968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4371271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9"/>
              </a:lnSpc>
            </a:pPr>
            <a:r>
              <a:rPr lang="en-US" sz="6999" spc="27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04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630471" y="2082139"/>
            <a:ext cx="5027057" cy="6122721"/>
            <a:chOff x="0" y="0"/>
            <a:chExt cx="1323999" cy="16125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23999" cy="1612569"/>
            </a:xfrm>
            <a:custGeom>
              <a:avLst/>
              <a:gdLst/>
              <a:ahLst/>
              <a:cxnLst/>
              <a:rect r="r" b="b" t="t" l="l"/>
              <a:pathLst>
                <a:path h="1612569" w="1323999">
                  <a:moveTo>
                    <a:pt x="0" y="0"/>
                  </a:moveTo>
                  <a:lnTo>
                    <a:pt x="1323999" y="0"/>
                  </a:lnTo>
                  <a:lnTo>
                    <a:pt x="1323999" y="1612569"/>
                  </a:lnTo>
                  <a:lnTo>
                    <a:pt x="0" y="1612569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23999" cy="16506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31914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01814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71713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031914" y="2082139"/>
            <a:ext cx="5027057" cy="6122721"/>
            <a:chOff x="0" y="0"/>
            <a:chExt cx="8009835" cy="975560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009835" cy="9755605"/>
            </a:xfrm>
            <a:custGeom>
              <a:avLst/>
              <a:gdLst/>
              <a:ahLst/>
              <a:cxnLst/>
              <a:rect r="r" b="b" t="t" l="l"/>
              <a:pathLst>
                <a:path h="9755605" w="8009835">
                  <a:moveTo>
                    <a:pt x="0" y="0"/>
                  </a:moveTo>
                  <a:lnTo>
                    <a:pt x="0" y="9755605"/>
                  </a:lnTo>
                  <a:lnTo>
                    <a:pt x="8009835" y="9755605"/>
                  </a:lnTo>
                  <a:lnTo>
                    <a:pt x="8009835" y="0"/>
                  </a:lnTo>
                  <a:lnTo>
                    <a:pt x="0" y="0"/>
                  </a:lnTo>
                  <a:close/>
                  <a:moveTo>
                    <a:pt x="7948875" y="9694645"/>
                  </a:moveTo>
                  <a:lnTo>
                    <a:pt x="59690" y="9694645"/>
                  </a:lnTo>
                  <a:lnTo>
                    <a:pt x="59690" y="59690"/>
                  </a:lnTo>
                  <a:lnTo>
                    <a:pt x="7948875" y="59690"/>
                  </a:lnTo>
                  <a:lnTo>
                    <a:pt x="7948875" y="9694645"/>
                  </a:lnTo>
                  <a:close/>
                </a:path>
              </a:pathLst>
            </a:custGeom>
            <a:solidFill>
              <a:srgbClr val="00B2BD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24246" y="2284553"/>
            <a:ext cx="4642393" cy="2611297"/>
            <a:chOff x="0" y="0"/>
            <a:chExt cx="6189858" cy="3481729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9"/>
            <a:srcRect l="0" t="7865" r="0" b="7865"/>
            <a:stretch>
              <a:fillRect/>
            </a:stretch>
          </p:blipFill>
          <p:spPr>
            <a:xfrm flipH="false" flipV="false">
              <a:off x="0" y="0"/>
              <a:ext cx="6189858" cy="3481729"/>
            </a:xfrm>
            <a:prstGeom prst="rect">
              <a:avLst/>
            </a:prstGeom>
          </p:spPr>
        </p:pic>
      </p:grpSp>
      <p:grpSp>
        <p:nvGrpSpPr>
          <p:cNvPr name="Group 16" id="16"/>
          <p:cNvGrpSpPr/>
          <p:nvPr/>
        </p:nvGrpSpPr>
        <p:grpSpPr>
          <a:xfrm rot="0">
            <a:off x="12232243" y="2082139"/>
            <a:ext cx="5027057" cy="6122721"/>
            <a:chOff x="0" y="0"/>
            <a:chExt cx="8009835" cy="975560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009835" cy="9755605"/>
            </a:xfrm>
            <a:custGeom>
              <a:avLst/>
              <a:gdLst/>
              <a:ahLst/>
              <a:cxnLst/>
              <a:rect r="r" b="b" t="t" l="l"/>
              <a:pathLst>
                <a:path h="9755605" w="8009835">
                  <a:moveTo>
                    <a:pt x="0" y="0"/>
                  </a:moveTo>
                  <a:lnTo>
                    <a:pt x="0" y="9755605"/>
                  </a:lnTo>
                  <a:lnTo>
                    <a:pt x="8009835" y="9755605"/>
                  </a:lnTo>
                  <a:lnTo>
                    <a:pt x="8009835" y="0"/>
                  </a:lnTo>
                  <a:lnTo>
                    <a:pt x="0" y="0"/>
                  </a:lnTo>
                  <a:close/>
                  <a:moveTo>
                    <a:pt x="7948875" y="9694645"/>
                  </a:moveTo>
                  <a:lnTo>
                    <a:pt x="59690" y="9694645"/>
                  </a:lnTo>
                  <a:lnTo>
                    <a:pt x="59690" y="59690"/>
                  </a:lnTo>
                  <a:lnTo>
                    <a:pt x="7948875" y="59690"/>
                  </a:lnTo>
                  <a:lnTo>
                    <a:pt x="7948875" y="9694645"/>
                  </a:lnTo>
                  <a:close/>
                </a:path>
              </a:pathLst>
            </a:custGeom>
            <a:solidFill>
              <a:srgbClr val="00B2BD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2424575" y="2284553"/>
            <a:ext cx="4642393" cy="2611297"/>
            <a:chOff x="0" y="0"/>
            <a:chExt cx="6189858" cy="3481729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10"/>
            <a:srcRect l="0" t="7865" r="0" b="7865"/>
            <a:stretch>
              <a:fillRect/>
            </a:stretch>
          </p:blipFill>
          <p:spPr>
            <a:xfrm flipH="false" flipV="false">
              <a:off x="0" y="0"/>
              <a:ext cx="6189858" cy="3481729"/>
            </a:xfrm>
            <a:prstGeom prst="rect">
              <a:avLst/>
            </a:prstGeom>
          </p:spPr>
        </p:pic>
      </p:grpSp>
      <p:grpSp>
        <p:nvGrpSpPr>
          <p:cNvPr name="Group 20" id="20"/>
          <p:cNvGrpSpPr/>
          <p:nvPr/>
        </p:nvGrpSpPr>
        <p:grpSpPr>
          <a:xfrm rot="0">
            <a:off x="6822803" y="2284553"/>
            <a:ext cx="4642393" cy="2611297"/>
            <a:chOff x="0" y="0"/>
            <a:chExt cx="6189858" cy="3481729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1"/>
            <a:srcRect l="0" t="7865" r="0" b="7865"/>
            <a:stretch>
              <a:fillRect/>
            </a:stretch>
          </p:blipFill>
          <p:spPr>
            <a:xfrm flipH="false" flipV="false">
              <a:off x="0" y="0"/>
              <a:ext cx="6189858" cy="3481729"/>
            </a:xfrm>
            <a:prstGeom prst="rect">
              <a:avLst/>
            </a:prstGeom>
          </p:spPr>
        </p:pic>
      </p:grpSp>
      <p:sp>
        <p:nvSpPr>
          <p:cNvPr name="TextBox 22" id="22"/>
          <p:cNvSpPr txBox="true"/>
          <p:nvPr/>
        </p:nvSpPr>
        <p:spPr>
          <a:xfrm rot="0">
            <a:off x="1031914" y="1076325"/>
            <a:ext cx="4642393" cy="373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68"/>
              </a:lnSpc>
            </a:pPr>
            <a:r>
              <a:rPr lang="en-US" b="true" sz="2800" spc="-75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Psychological Support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24246" y="5850509"/>
            <a:ext cx="4642393" cy="673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0"/>
              </a:lnSpc>
            </a:pPr>
            <a:r>
              <a:rPr lang="en-US" sz="2500" spc="-67" b="true">
                <a:solidFill>
                  <a:srgbClr val="00707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Talk to the patient even if they appear unresponsive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424575" y="5850509"/>
            <a:ext cx="4642393" cy="673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0"/>
              </a:lnSpc>
            </a:pPr>
            <a:r>
              <a:rPr lang="en-US" sz="2500" spc="-67" b="true">
                <a:solidFill>
                  <a:srgbClr val="00707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Maintain a calm and positive environment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822803" y="5850509"/>
            <a:ext cx="4642393" cy="673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0"/>
              </a:lnSpc>
            </a:pPr>
            <a:r>
              <a:rPr lang="en-US" sz="2500" spc="-67" b="tru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Involve family members in the care process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106284" r="0" b="-108956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499499"/>
            <a:ext cx="534250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007076"/>
                </a:solidFill>
                <a:latin typeface="Anton"/>
                <a:ea typeface="Anton"/>
                <a:cs typeface="Anton"/>
                <a:sym typeface="Anton"/>
              </a:rPr>
              <a:t>Conclusion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435874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30162" y="3760892"/>
            <a:ext cx="8738015" cy="3222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209042" indent="-403014" lvl="2">
              <a:lnSpc>
                <a:spcPts val="5208"/>
              </a:lnSpc>
              <a:buFont typeface="Arial"/>
              <a:buChar char="⚬"/>
            </a:pP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Maintain ABCs.</a:t>
            </a:r>
          </a:p>
          <a:p>
            <a:pPr algn="l" marL="1209042" indent="-403014" lvl="2">
              <a:lnSpc>
                <a:spcPts val="5208"/>
              </a:lnSpc>
              <a:buFont typeface="Arial"/>
              <a:buChar char="⚬"/>
            </a:pP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Prevent complications.</a:t>
            </a:r>
          </a:p>
          <a:p>
            <a:pPr algn="l" marL="1209042" indent="-403014" lvl="2">
              <a:lnSpc>
                <a:spcPts val="5208"/>
              </a:lnSpc>
              <a:buFont typeface="Arial"/>
              <a:buChar char="⚬"/>
            </a:pP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Provide holistic care to support recovery.</a:t>
            </a:r>
          </a:p>
          <a:p>
            <a:pPr algn="l" marL="1209042" indent="-403014" lvl="2">
              <a:lnSpc>
                <a:spcPts val="5208"/>
              </a:lnSpc>
              <a:buFont typeface="Arial"/>
              <a:buChar char="⚬"/>
            </a:pP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Importance of teamwork in patient care</a:t>
            </a:r>
          </a:p>
          <a:p>
            <a:pPr algn="l">
              <a:lnSpc>
                <a:spcPts val="5208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5567309" y="2277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06284" r="0" b="-108956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876391" y="2577670"/>
            <a:ext cx="10382909" cy="6375739"/>
            <a:chOff x="0" y="0"/>
            <a:chExt cx="13843879" cy="8500985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897" r="0" b="48861"/>
            <a:stretch>
              <a:fillRect/>
            </a:stretch>
          </p:blipFill>
          <p:spPr>
            <a:xfrm flipH="false" flipV="false">
              <a:off x="0" y="0"/>
              <a:ext cx="13843879" cy="8500985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496914" cy="362504"/>
            <a:chOff x="0" y="0"/>
            <a:chExt cx="1678175" cy="406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78175" cy="406400"/>
            </a:xfrm>
            <a:custGeom>
              <a:avLst/>
              <a:gdLst/>
              <a:ahLst/>
              <a:cxnLst/>
              <a:rect r="r" b="b" t="t" l="l"/>
              <a:pathLst>
                <a:path h="406400" w="1678175">
                  <a:moveTo>
                    <a:pt x="1474975" y="0"/>
                  </a:moveTo>
                  <a:cubicBezTo>
                    <a:pt x="1587200" y="0"/>
                    <a:pt x="1678175" y="90976"/>
                    <a:pt x="1678175" y="203200"/>
                  </a:cubicBezTo>
                  <a:cubicBezTo>
                    <a:pt x="1678175" y="315424"/>
                    <a:pt x="1587200" y="406400"/>
                    <a:pt x="14749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2B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678175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2525614" y="1190902"/>
            <a:ext cx="3626498" cy="38100"/>
          </a:xfrm>
          <a:prstGeom prst="line">
            <a:avLst/>
          </a:prstGeom>
          <a:ln cap="flat" w="38100">
            <a:solidFill>
              <a:srgbClr val="00B2B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582571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98600" y="582571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68500" y="582571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6795689"/>
            <a:ext cx="453390" cy="453390"/>
          </a:xfrm>
          <a:custGeom>
            <a:avLst/>
            <a:gdLst/>
            <a:ahLst/>
            <a:cxnLst/>
            <a:rect r="r" b="b" t="t" l="l"/>
            <a:pathLst>
              <a:path h="453390" w="453390">
                <a:moveTo>
                  <a:pt x="0" y="0"/>
                </a:moveTo>
                <a:lnTo>
                  <a:pt x="453390" y="0"/>
                </a:lnTo>
                <a:lnTo>
                  <a:pt x="453390" y="453390"/>
                </a:lnTo>
                <a:lnTo>
                  <a:pt x="0" y="4533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7411004"/>
            <a:ext cx="453390" cy="453390"/>
          </a:xfrm>
          <a:custGeom>
            <a:avLst/>
            <a:gdLst/>
            <a:ahLst/>
            <a:cxnLst/>
            <a:rect r="r" b="b" t="t" l="l"/>
            <a:pathLst>
              <a:path h="453390" w="453390">
                <a:moveTo>
                  <a:pt x="0" y="0"/>
                </a:moveTo>
                <a:lnTo>
                  <a:pt x="453390" y="0"/>
                </a:lnTo>
                <a:lnTo>
                  <a:pt x="453390" y="453390"/>
                </a:lnTo>
                <a:lnTo>
                  <a:pt x="0" y="4533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8026319"/>
            <a:ext cx="453390" cy="453390"/>
          </a:xfrm>
          <a:custGeom>
            <a:avLst/>
            <a:gdLst/>
            <a:ahLst/>
            <a:cxnLst/>
            <a:rect r="r" b="b" t="t" l="l"/>
            <a:pathLst>
              <a:path h="453390" w="453390">
                <a:moveTo>
                  <a:pt x="0" y="0"/>
                </a:moveTo>
                <a:lnTo>
                  <a:pt x="453390" y="0"/>
                </a:lnTo>
                <a:lnTo>
                  <a:pt x="453390" y="453390"/>
                </a:lnTo>
                <a:lnTo>
                  <a:pt x="0" y="4533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1550247"/>
            <a:ext cx="9695620" cy="204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25"/>
              </a:lnSpc>
            </a:pPr>
            <a:r>
              <a:rPr lang="en-US" sz="11947" spc="465">
                <a:solidFill>
                  <a:srgbClr val="292929"/>
                </a:solidFill>
                <a:latin typeface="Anton"/>
                <a:ea typeface="Anton"/>
                <a:cs typeface="Anton"/>
                <a:sym typeface="Anton"/>
              </a:rPr>
              <a:t>THANK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3101705"/>
            <a:ext cx="9695620" cy="204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25"/>
              </a:lnSpc>
            </a:pPr>
            <a:r>
              <a:rPr lang="en-US" sz="11947" spc="465">
                <a:solidFill>
                  <a:srgbClr val="292929"/>
                </a:solidFill>
                <a:latin typeface="Anton"/>
                <a:ea typeface="Anton"/>
                <a:cs typeface="Anton"/>
                <a:sym typeface="Anton"/>
              </a:rPr>
              <a:t>YOU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06575" y="6843314"/>
            <a:ext cx="7863918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80"/>
              </a:lnSpc>
            </a:pPr>
            <a:r>
              <a:rPr lang="en-US" b="true" sz="3000" spc="-81">
                <a:solidFill>
                  <a:srgbClr val="00707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9156567152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06575" y="7490682"/>
            <a:ext cx="3614440" cy="373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66"/>
              </a:lnSpc>
              <a:spcBef>
                <a:spcPct val="0"/>
              </a:spcBef>
            </a:pPr>
            <a:r>
              <a:rPr lang="en-US" sz="2703" spc="-73" strike="noStrike" u="none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mahealthfoundation.in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606575" y="8054894"/>
            <a:ext cx="4857569" cy="181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80"/>
              </a:lnSpc>
            </a:pPr>
            <a:r>
              <a:rPr lang="en-US" sz="1963" spc="-53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MA Health Care Foundation, </a:t>
            </a:r>
          </a:p>
          <a:p>
            <a:pPr algn="l">
              <a:lnSpc>
                <a:spcPts val="2080"/>
              </a:lnSpc>
            </a:pPr>
            <a:r>
              <a:rPr lang="en-US" sz="1963" spc="-53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Jankar Residency,  Shiv Shambho Colony, </a:t>
            </a:r>
          </a:p>
          <a:p>
            <a:pPr algn="l">
              <a:lnSpc>
                <a:spcPts val="2080"/>
              </a:lnSpc>
            </a:pPr>
            <a:r>
              <a:rPr lang="en-US" sz="1963" spc="-53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Adarsh Nagar Rd,  Kiwale, Ravet, Pimpri-Chinchwad, </a:t>
            </a:r>
          </a:p>
          <a:p>
            <a:pPr algn="l">
              <a:lnSpc>
                <a:spcPts val="2080"/>
              </a:lnSpc>
            </a:pPr>
          </a:p>
          <a:p>
            <a:pPr algn="l">
              <a:lnSpc>
                <a:spcPts val="2080"/>
              </a:lnSpc>
            </a:pPr>
            <a:r>
              <a:rPr lang="en-US" sz="1963" spc="-53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Pune, Maharashtra 412101</a:t>
            </a:r>
          </a:p>
          <a:p>
            <a:pPr algn="l">
              <a:lnSpc>
                <a:spcPts val="2080"/>
              </a:lnSpc>
            </a:pP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-106284" r="0" b="-10895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DAGZnCpJmrU</dc:identifier>
  <dcterms:modified xsi:type="dcterms:W3CDTF">2011-08-01T06:04:30Z</dcterms:modified>
  <cp:revision>1</cp:revision>
  <dc:title>care of unconscious patient</dc:title>
</cp:coreProperties>
</file>